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8" roundtripDataSignature="AMtx7mjUdGl41ii21CZn6Oo9ZWuXZHgz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hyperlink" Target="https://data.glygen.org/GLYDS000481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476203" y="985851"/>
            <a:ext cx="908685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Developing automatic text-mining pipeline to extract glycosylation information from literature. 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7889817" y="2999657"/>
            <a:ext cx="317182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-Vijay Shanker (Udel)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-Karen Ross (GU)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-Rahi Navelkar (GWU)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0211" y="5336295"/>
            <a:ext cx="2665571" cy="6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4367" y="5038401"/>
            <a:ext cx="2223233" cy="1233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2"/>
          <p:cNvGrpSpPr/>
          <p:nvPr/>
        </p:nvGrpSpPr>
        <p:grpSpPr>
          <a:xfrm>
            <a:off x="3225034" y="539642"/>
            <a:ext cx="5072868" cy="4137130"/>
            <a:chOff x="743298" y="58673"/>
            <a:chExt cx="5072868" cy="4137130"/>
          </a:xfrm>
        </p:grpSpPr>
        <p:sp>
          <p:nvSpPr>
            <p:cNvPr id="93" name="Google Shape;93;p2"/>
            <p:cNvSpPr/>
            <p:nvPr/>
          </p:nvSpPr>
          <p:spPr>
            <a:xfrm>
              <a:off x="1222659" y="58673"/>
              <a:ext cx="4137130" cy="4137130"/>
            </a:xfrm>
            <a:custGeom>
              <a:rect b="b" l="l" r="r" t="t"/>
              <a:pathLst>
                <a:path extrusionOk="0" h="120000" w="120000">
                  <a:moveTo>
                    <a:pt x="73845" y="5307"/>
                  </a:moveTo>
                  <a:lnTo>
                    <a:pt x="73845" y="5307"/>
                  </a:lnTo>
                  <a:cubicBezTo>
                    <a:pt x="99946" y="11914"/>
                    <a:pt x="117741" y="36044"/>
                    <a:pt x="116342" y="62932"/>
                  </a:cubicBezTo>
                  <a:cubicBezTo>
                    <a:pt x="114943" y="89820"/>
                    <a:pt x="94739" y="111972"/>
                    <a:pt x="68093" y="115834"/>
                  </a:cubicBezTo>
                  <a:cubicBezTo>
                    <a:pt x="41448" y="119697"/>
                    <a:pt x="15786" y="104193"/>
                    <a:pt x="6810" y="78809"/>
                  </a:cubicBezTo>
                  <a:cubicBezTo>
                    <a:pt x="-2167" y="53425"/>
                    <a:pt x="8045" y="25236"/>
                    <a:pt x="31195" y="11489"/>
                  </a:cubicBezTo>
                  <a:lnTo>
                    <a:pt x="29659" y="8270"/>
                  </a:lnTo>
                  <a:lnTo>
                    <a:pt x="37131" y="12086"/>
                  </a:lnTo>
                  <a:lnTo>
                    <a:pt x="35610" y="20739"/>
                  </a:lnTo>
                  <a:lnTo>
                    <a:pt x="34074" y="17521"/>
                  </a:lnTo>
                  <a:lnTo>
                    <a:pt x="34074" y="17521"/>
                  </a:lnTo>
                  <a:cubicBezTo>
                    <a:pt x="13851" y="29864"/>
                    <a:pt x="5133" y="54753"/>
                    <a:pt x="13235" y="77017"/>
                  </a:cubicBezTo>
                  <a:cubicBezTo>
                    <a:pt x="21337" y="99282"/>
                    <a:pt x="44011" y="112747"/>
                    <a:pt x="67438" y="109206"/>
                  </a:cubicBezTo>
                  <a:cubicBezTo>
                    <a:pt x="90864" y="105665"/>
                    <a:pt x="108546" y="86099"/>
                    <a:pt x="109706" y="62435"/>
                  </a:cubicBezTo>
                  <a:cubicBezTo>
                    <a:pt x="110865" y="38771"/>
                    <a:pt x="95180" y="17571"/>
                    <a:pt x="72212" y="11756"/>
                  </a:cubicBezTo>
                  <a:close/>
                </a:path>
              </a:pathLst>
            </a:custGeom>
            <a:solidFill>
              <a:srgbClr val="CCD3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2472726" y="167887"/>
              <a:ext cx="1448756" cy="474784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 txBox="1"/>
            <p:nvPr/>
          </p:nvSpPr>
          <p:spPr>
            <a:xfrm>
              <a:off x="2495903" y="191064"/>
              <a:ext cx="1402402" cy="428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lt1"/>
                  </a:solidFill>
                </a:rPr>
                <a:t>Assessment</a:t>
              </a:r>
              <a:endParaRPr b="1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367410" y="1593450"/>
              <a:ext cx="1448756" cy="474784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 txBox="1"/>
            <p:nvPr/>
          </p:nvSpPr>
          <p:spPr>
            <a:xfrm>
              <a:off x="4390587" y="1616627"/>
              <a:ext cx="1402402" cy="428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Development</a:t>
              </a:r>
              <a:endParaRPr b="1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3927977" y="3251706"/>
              <a:ext cx="1344625" cy="474784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3951154" y="3274883"/>
              <a:ext cx="1298271" cy="428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Detection and Normalization</a:t>
              </a:r>
              <a:endParaRPr b="1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359534" y="3256010"/>
              <a:ext cx="1448756" cy="474784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1382711" y="3279187"/>
              <a:ext cx="1402402" cy="428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Verification and Integration</a:t>
              </a:r>
              <a:endParaRPr b="1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743298" y="1526628"/>
              <a:ext cx="1448756" cy="474784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766475" y="1549805"/>
              <a:ext cx="1402402" cy="428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Feedback and Refin</a:t>
              </a:r>
              <a:r>
                <a:rPr b="1" lang="en-US">
                  <a:solidFill>
                    <a:schemeClr val="lt1"/>
                  </a:solidFill>
                </a:rPr>
                <a:t>e</a:t>
              </a:r>
              <a:endParaRPr b="1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" name="Google Shape;104;p2"/>
          <p:cNvSpPr/>
          <p:nvPr/>
        </p:nvSpPr>
        <p:spPr>
          <a:xfrm>
            <a:off x="7348060" y="560650"/>
            <a:ext cx="236928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Assessment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papers from UniCarbKB for protein+site+glycan (currently captured in GlyGen.)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7800156" y="2747318"/>
            <a:ext cx="221668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Development of detection method for protein and glyco-site from literature (abstracts only)</a:t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4913306" y="4630189"/>
            <a:ext cx="2406633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Running the developed tool on abstracts (1</a:t>
            </a:r>
            <a:r>
              <a:rPr baseline="3000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round) and normalization of the detected protein to UniProtKB accession using PubTator.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1856068" y="2747276"/>
            <a:ext cx="193903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Performing automated and manual QC and integration of passed rows (annotations) into GlyGen.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2379895" y="700034"/>
            <a:ext cx="197983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Refining the tool based on the provided false positives and false positives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878" y="4350946"/>
            <a:ext cx="3432231" cy="1939890"/>
          </a:xfrm>
          <a:prstGeom prst="rect">
            <a:avLst/>
          </a:prstGeom>
          <a:noFill/>
          <a:ln cap="sq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50684" y="4113345"/>
            <a:ext cx="3132305" cy="220326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1" name="Google Shape;111;p2"/>
          <p:cNvSpPr/>
          <p:nvPr/>
        </p:nvSpPr>
        <p:spPr>
          <a:xfrm>
            <a:off x="133928" y="111183"/>
            <a:ext cx="1311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1:</a:t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556887" y="4113350"/>
            <a:ext cx="3238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https://data.glygen.org/GLYDS000481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8450675" y="6316600"/>
            <a:ext cx="3238200" cy="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Fig1:Detection of protein and site.</a:t>
            </a:r>
            <a:endParaRPr/>
          </a:p>
        </p:txBody>
      </p:sp>
      <p:sp>
        <p:nvSpPr>
          <p:cNvPr id="114" name="Google Shape;114;p2"/>
          <p:cNvSpPr txBox="1"/>
          <p:nvPr/>
        </p:nvSpPr>
        <p:spPr>
          <a:xfrm>
            <a:off x="459875" y="6316600"/>
            <a:ext cx="3238200" cy="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 2:Integration of the detected and verified annotations in GlyGen.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/>
          <p:nvPr/>
        </p:nvSpPr>
        <p:spPr>
          <a:xfrm>
            <a:off x="1199241" y="4311092"/>
            <a:ext cx="185682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A</a:t>
            </a:r>
            <a:r>
              <a:rPr b="1" lang="en-US" sz="1600">
                <a:solidFill>
                  <a:schemeClr val="dk1"/>
                </a:solidFill>
              </a:rPr>
              <a:t>ssisting the automatic </a:t>
            </a: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verification of data.</a:t>
            </a:r>
            <a:endParaRPr/>
          </a:p>
        </p:txBody>
      </p:sp>
      <p:sp>
        <p:nvSpPr>
          <p:cNvPr id="120" name="Google Shape;120;p3"/>
          <p:cNvSpPr/>
          <p:nvPr/>
        </p:nvSpPr>
        <p:spPr>
          <a:xfrm>
            <a:off x="3040362" y="3292596"/>
            <a:ext cx="178567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Generating confidence scores for annotations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4773448" y="2274100"/>
            <a:ext cx="174676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Detection of Glycan description strings</a:t>
            </a:r>
            <a:endParaRPr/>
          </a:p>
        </p:txBody>
      </p:sp>
      <p:sp>
        <p:nvSpPr>
          <p:cNvPr id="122" name="Google Shape;122;p3"/>
          <p:cNvSpPr/>
          <p:nvPr/>
        </p:nvSpPr>
        <p:spPr>
          <a:xfrm>
            <a:off x="6429365" y="1414624"/>
            <a:ext cx="200629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Expanding to full-length papers.</a:t>
            </a:r>
            <a:endParaRPr/>
          </a:p>
        </p:txBody>
      </p:sp>
      <p:sp>
        <p:nvSpPr>
          <p:cNvPr id="123" name="Google Shape;123;p3"/>
          <p:cNvSpPr/>
          <p:nvPr/>
        </p:nvSpPr>
        <p:spPr>
          <a:xfrm>
            <a:off x="8063848" y="191884"/>
            <a:ext cx="209456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Detection of additional entities from literature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"/>
          <p:cNvSpPr/>
          <p:nvPr/>
        </p:nvSpPr>
        <p:spPr>
          <a:xfrm>
            <a:off x="121632" y="208312"/>
            <a:ext cx="23321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2: Goals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p3"/>
          <p:cNvGrpSpPr/>
          <p:nvPr/>
        </p:nvGrpSpPr>
        <p:grpSpPr>
          <a:xfrm>
            <a:off x="1287689" y="1092532"/>
            <a:ext cx="8784306" cy="4107162"/>
            <a:chOff x="-606829" y="542182"/>
            <a:chExt cx="7832637" cy="3381426"/>
          </a:xfrm>
        </p:grpSpPr>
        <p:cxnSp>
          <p:nvCxnSpPr>
            <p:cNvPr id="126" name="Google Shape;126;p3"/>
            <p:cNvCxnSpPr/>
            <p:nvPr/>
          </p:nvCxnSpPr>
          <p:spPr>
            <a:xfrm rot="-5400000">
              <a:off x="4027956" y="605112"/>
              <a:ext cx="1688653" cy="1562793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127" name="Google Shape;127;p3"/>
            <p:cNvGrpSpPr/>
            <p:nvPr/>
          </p:nvGrpSpPr>
          <p:grpSpPr>
            <a:xfrm>
              <a:off x="955964" y="2230835"/>
              <a:ext cx="3125586" cy="1692773"/>
              <a:chOff x="955964" y="2230835"/>
              <a:chExt cx="3125586" cy="1692773"/>
            </a:xfrm>
          </p:grpSpPr>
          <p:cxnSp>
            <p:nvCxnSpPr>
              <p:cNvPr id="128" name="Google Shape;128;p3"/>
              <p:cNvCxnSpPr/>
              <p:nvPr/>
            </p:nvCxnSpPr>
            <p:spPr>
              <a:xfrm rot="-5400000">
                <a:off x="893034" y="2297885"/>
                <a:ext cx="1688653" cy="1562793"/>
              </a:xfrm>
              <a:prstGeom prst="bentConnector3">
                <a:avLst>
                  <a:gd fmla="val 50000" name="adj1"/>
                </a:avLst>
              </a:prstGeom>
              <a:noFill/>
              <a:ln cap="flat" cmpd="sng" w="190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29" name="Google Shape;129;p3"/>
              <p:cNvCxnSpPr/>
              <p:nvPr/>
            </p:nvCxnSpPr>
            <p:spPr>
              <a:xfrm flipH="1" rot="10800000">
                <a:off x="2518757" y="2230835"/>
                <a:ext cx="1562793" cy="412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cxnSp>
          <p:nvCxnSpPr>
            <p:cNvPr id="130" name="Google Shape;130;p3"/>
            <p:cNvCxnSpPr/>
            <p:nvPr/>
          </p:nvCxnSpPr>
          <p:spPr>
            <a:xfrm flipH="1" rot="10800000">
              <a:off x="5663015" y="542182"/>
              <a:ext cx="1562793" cy="412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1" name="Google Shape;131;p3"/>
            <p:cNvCxnSpPr/>
            <p:nvPr/>
          </p:nvCxnSpPr>
          <p:spPr>
            <a:xfrm flipH="1" rot="10800000">
              <a:off x="-606829" y="3919488"/>
              <a:ext cx="1562793" cy="412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32" name="Google Shape;132;p3"/>
          <p:cNvGrpSpPr/>
          <p:nvPr/>
        </p:nvGrpSpPr>
        <p:grpSpPr>
          <a:xfrm>
            <a:off x="3260536" y="2493402"/>
            <a:ext cx="863172" cy="650209"/>
            <a:chOff x="2904541" y="1976538"/>
            <a:chExt cx="769658" cy="535317"/>
          </a:xfrm>
        </p:grpSpPr>
        <p:grpSp>
          <p:nvGrpSpPr>
            <p:cNvPr id="133" name="Google Shape;133;p3"/>
            <p:cNvGrpSpPr/>
            <p:nvPr/>
          </p:nvGrpSpPr>
          <p:grpSpPr>
            <a:xfrm>
              <a:off x="2916299" y="2183526"/>
              <a:ext cx="551601" cy="328329"/>
              <a:chOff x="2366747" y="3935680"/>
              <a:chExt cx="551601" cy="328329"/>
            </a:xfrm>
          </p:grpSpPr>
          <p:sp>
            <p:nvSpPr>
              <p:cNvPr id="134" name="Google Shape;134;p3"/>
              <p:cNvSpPr/>
              <p:nvPr/>
            </p:nvSpPr>
            <p:spPr>
              <a:xfrm>
                <a:off x="2366747" y="4126618"/>
                <a:ext cx="131484" cy="137391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2573046" y="4126618"/>
                <a:ext cx="131484" cy="137391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2778878" y="3935680"/>
                <a:ext cx="131484" cy="137391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2786864" y="4116480"/>
                <a:ext cx="131484" cy="137391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8" name="Google Shape;138;p3"/>
            <p:cNvGrpSpPr/>
            <p:nvPr/>
          </p:nvGrpSpPr>
          <p:grpSpPr>
            <a:xfrm>
              <a:off x="2904541" y="2181496"/>
              <a:ext cx="769658" cy="320221"/>
              <a:chOff x="2365167" y="3654660"/>
              <a:chExt cx="769658" cy="320221"/>
            </a:xfrm>
          </p:grpSpPr>
          <p:sp>
            <p:nvSpPr>
              <p:cNvPr id="139" name="Google Shape;139;p3"/>
              <p:cNvSpPr/>
              <p:nvPr/>
            </p:nvSpPr>
            <p:spPr>
              <a:xfrm>
                <a:off x="2365167" y="3654660"/>
                <a:ext cx="131484" cy="137391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2569871" y="3654660"/>
                <a:ext cx="131484" cy="137391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>
                <a:off x="3003341" y="3837490"/>
                <a:ext cx="131484" cy="137391"/>
              </a:xfrm>
              <a:prstGeom prst="star5">
                <a:avLst>
                  <a:gd fmla="val 19098" name="adj"/>
                  <a:gd fmla="val 105146" name="hf"/>
                  <a:gd fmla="val 110557" name="vf"/>
                </a:avLst>
              </a:prstGeom>
              <a:solidFill>
                <a:schemeClr val="accent1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2" name="Google Shape;142;p3"/>
            <p:cNvSpPr/>
            <p:nvPr/>
          </p:nvSpPr>
          <p:spPr>
            <a:xfrm>
              <a:off x="2921154" y="1976538"/>
              <a:ext cx="131484" cy="137391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3"/>
          <p:cNvSpPr txBox="1"/>
          <p:nvPr/>
        </p:nvSpPr>
        <p:spPr>
          <a:xfrm>
            <a:off x="3161171" y="4302211"/>
            <a:ext cx="1695415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Creating star-rating system to mark high-confidence vs low-confidence annotations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4907184" y="3244558"/>
            <a:ext cx="1832617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Capture </a:t>
            </a:r>
            <a:r>
              <a:rPr lang="en-US">
                <a:solidFill>
                  <a:schemeClr val="dk1"/>
                </a:solidFill>
              </a:rPr>
              <a:t>strings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that may describe the glycan and if available assign to a site. 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8389828" y="1153462"/>
            <a:ext cx="1832617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Capture additional information such as - Disease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Expression system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Function, etc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6637155" y="2167058"/>
            <a:ext cx="1671697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Inclusion of PMC/Medline papers (open access set) and detection from </a:t>
            </a:r>
            <a:r>
              <a:rPr lang="en-US">
                <a:solidFill>
                  <a:schemeClr val="dk1"/>
                </a:solidFill>
              </a:rPr>
              <a:t>figure captions.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1362485" y="5327337"/>
            <a:ext cx="1670667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Addition of the protein name to automatically check the normalization of protein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8186" y="3699478"/>
            <a:ext cx="599263" cy="5302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toon" id="149" name="Google Shape;14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40051" y="1589204"/>
            <a:ext cx="1625569" cy="583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8869" y="873725"/>
            <a:ext cx="859324" cy="447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2020-04-28T20:45:52Z</dcterms:created>
  <dc:creator>Mad Life</dc:creator>
</cp:coreProperties>
</file>