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9" r:id="rId4"/>
    <p:sldId id="270" r:id="rId5"/>
    <p:sldId id="268" r:id="rId6"/>
    <p:sldId id="271" r:id="rId7"/>
    <p:sldId id="267" r:id="rId8"/>
    <p:sldId id="266" r:id="rId9"/>
    <p:sldId id="265" r:id="rId10"/>
    <p:sldId id="272" r:id="rId11"/>
    <p:sldId id="264" r:id="rId12"/>
    <p:sldId id="263" r:id="rId13"/>
    <p:sldId id="273" r:id="rId14"/>
    <p:sldId id="262" r:id="rId15"/>
    <p:sldId id="261" r:id="rId16"/>
    <p:sldId id="274" r:id="rId17"/>
    <p:sldId id="256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A9A-1F22-4D0F-B011-BA1BB570C756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0B17-C118-4EFA-8416-CF4BB5D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70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A9A-1F22-4D0F-B011-BA1BB570C756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0B17-C118-4EFA-8416-CF4BB5D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5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A9A-1F22-4D0F-B011-BA1BB570C756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0B17-C118-4EFA-8416-CF4BB5D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7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A9A-1F22-4D0F-B011-BA1BB570C756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0B17-C118-4EFA-8416-CF4BB5D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512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A9A-1F22-4D0F-B011-BA1BB570C756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0B17-C118-4EFA-8416-CF4BB5D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853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A9A-1F22-4D0F-B011-BA1BB570C756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0B17-C118-4EFA-8416-CF4BB5D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42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A9A-1F22-4D0F-B011-BA1BB570C756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0B17-C118-4EFA-8416-CF4BB5D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66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A9A-1F22-4D0F-B011-BA1BB570C756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0B17-C118-4EFA-8416-CF4BB5D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32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A9A-1F22-4D0F-B011-BA1BB570C756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0B17-C118-4EFA-8416-CF4BB5D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551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A9A-1F22-4D0F-B011-BA1BB570C756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0B17-C118-4EFA-8416-CF4BB5D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762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1A9A-1F22-4D0F-B011-BA1BB570C756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20B17-C118-4EFA-8416-CF4BB5D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494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91A9A-1F22-4D0F-B011-BA1BB570C756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20B17-C118-4EFA-8416-CF4BB5D85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2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7361" y="2294572"/>
            <a:ext cx="68779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Automatic Literature Mining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22655" y="4724436"/>
            <a:ext cx="34555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 Dr. Vijay </a:t>
            </a:r>
            <a:r>
              <a:rPr lang="en-US" sz="2400" dirty="0" err="1" smtClean="0"/>
              <a:t>Shanker</a:t>
            </a:r>
            <a:r>
              <a:rPr lang="en-US" sz="2400" dirty="0" smtClean="0"/>
              <a:t> (</a:t>
            </a:r>
            <a:r>
              <a:rPr lang="en-US" sz="2400" dirty="0" err="1" smtClean="0"/>
              <a:t>Udel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- Dr. Karen Ross (GU)</a:t>
            </a:r>
          </a:p>
          <a:p>
            <a:r>
              <a:rPr lang="en-US" sz="2400" dirty="0" smtClean="0"/>
              <a:t>- Rahi </a:t>
            </a:r>
            <a:r>
              <a:rPr lang="en-US" sz="2400" dirty="0" err="1" smtClean="0"/>
              <a:t>Navelkar</a:t>
            </a:r>
            <a:r>
              <a:rPr lang="en-US" sz="2400" dirty="0" smtClean="0"/>
              <a:t> (GWU)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0" y="0"/>
            <a:ext cx="9144000" cy="980902"/>
            <a:chOff x="0" y="0"/>
            <a:chExt cx="9144000" cy="980902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9144000" cy="980902"/>
            </a:xfrm>
            <a:prstGeom prst="roundRect">
              <a:avLst/>
            </a:prstGeom>
            <a:solidFill>
              <a:srgbClr val="2E78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75" t="18063" b="16760"/>
            <a:stretch/>
          </p:blipFill>
          <p:spPr>
            <a:xfrm>
              <a:off x="8030141" y="282633"/>
              <a:ext cx="872792" cy="415636"/>
            </a:xfrm>
            <a:prstGeom prst="rect">
              <a:avLst/>
            </a:prstGeom>
          </p:spPr>
        </p:pic>
      </p:grpSp>
      <p:sp>
        <p:nvSpPr>
          <p:cNvPr id="12" name="Rounded Rectangle 11"/>
          <p:cNvSpPr/>
          <p:nvPr/>
        </p:nvSpPr>
        <p:spPr>
          <a:xfrm>
            <a:off x="0" y="6600304"/>
            <a:ext cx="9144000" cy="257695"/>
          </a:xfrm>
          <a:prstGeom prst="roundRect">
            <a:avLst/>
          </a:prstGeom>
          <a:solidFill>
            <a:srgbClr val="2E78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410691" y="314427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dirty="0"/>
              <a:t>To detect glycosylation annotations from publications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7429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980902"/>
            <a:chOff x="0" y="0"/>
            <a:chExt cx="9144000" cy="980902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9144000" cy="980902"/>
            </a:xfrm>
            <a:prstGeom prst="roundRect">
              <a:avLst/>
            </a:prstGeom>
            <a:solidFill>
              <a:srgbClr val="2E78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75" t="18063" b="16760"/>
            <a:stretch/>
          </p:blipFill>
          <p:spPr>
            <a:xfrm>
              <a:off x="8030141" y="282633"/>
              <a:ext cx="872792" cy="415636"/>
            </a:xfrm>
            <a:prstGeom prst="rect">
              <a:avLst/>
            </a:prstGeom>
          </p:spPr>
        </p:pic>
      </p:grpSp>
      <p:sp>
        <p:nvSpPr>
          <p:cNvPr id="12" name="Rounded Rectangle 11"/>
          <p:cNvSpPr/>
          <p:nvPr/>
        </p:nvSpPr>
        <p:spPr>
          <a:xfrm>
            <a:off x="0" y="6600304"/>
            <a:ext cx="9144000" cy="257695"/>
          </a:xfrm>
          <a:prstGeom prst="roundRect">
            <a:avLst/>
          </a:prstGeom>
          <a:solidFill>
            <a:srgbClr val="2E78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74567" y="138432"/>
            <a:ext cx="5968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Year 1 Work: Extraction system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5018" y="171761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glycosylation information extraction system that works on </a:t>
            </a:r>
            <a:r>
              <a:rPr lang="en-US" dirty="0" err="1">
                <a:solidFill>
                  <a:srgbClr val="222222"/>
                </a:solidFill>
                <a:latin typeface="Arial" panose="020B0604020202020204" pitchFamily="34" charset="0"/>
              </a:rPr>
              <a:t>medline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 abstracts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2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980902"/>
            <a:chOff x="0" y="0"/>
            <a:chExt cx="9144000" cy="980902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9144000" cy="980902"/>
            </a:xfrm>
            <a:prstGeom prst="roundRect">
              <a:avLst/>
            </a:prstGeom>
            <a:solidFill>
              <a:srgbClr val="2E78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75" t="18063" b="16760"/>
            <a:stretch/>
          </p:blipFill>
          <p:spPr>
            <a:xfrm>
              <a:off x="8030141" y="282633"/>
              <a:ext cx="872792" cy="415636"/>
            </a:xfrm>
            <a:prstGeom prst="rect">
              <a:avLst/>
            </a:prstGeom>
          </p:spPr>
        </p:pic>
      </p:grpSp>
      <p:sp>
        <p:nvSpPr>
          <p:cNvPr id="12" name="Rounded Rectangle 11"/>
          <p:cNvSpPr/>
          <p:nvPr/>
        </p:nvSpPr>
        <p:spPr>
          <a:xfrm>
            <a:off x="0" y="6600304"/>
            <a:ext cx="9144000" cy="257695"/>
          </a:xfrm>
          <a:prstGeom prst="roundRect">
            <a:avLst/>
          </a:prstGeom>
          <a:solidFill>
            <a:srgbClr val="2E78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4568" y="138432"/>
            <a:ext cx="49793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Year 1 Work: Process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1892" y="160404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222222"/>
                </a:solidFill>
                <a:latin typeface="Arial" panose="020B0604020202020204" pitchFamily="34" charset="0"/>
              </a:rPr>
              <a:t>process: iteration over annotation and development (mention use of </a:t>
            </a:r>
            <a:r>
              <a:rPr lang="en-US" dirty="0" err="1">
                <a:solidFill>
                  <a:srgbClr val="222222"/>
                </a:solidFill>
                <a:latin typeface="Arial" panose="020B0604020202020204" pitchFamily="34" charset="0"/>
              </a:rPr>
              <a:t>UniCarbKB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 set and </a:t>
            </a:r>
            <a:r>
              <a:rPr lang="en-US" dirty="0" err="1">
                <a:solidFill>
                  <a:srgbClr val="222222"/>
                </a:solidFill>
                <a:latin typeface="Arial" panose="020B0604020202020204" pitchFamily="34" charset="0"/>
              </a:rPr>
              <a:t>UniProt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???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50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980902"/>
            <a:chOff x="0" y="0"/>
            <a:chExt cx="9144000" cy="980902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9144000" cy="980902"/>
            </a:xfrm>
            <a:prstGeom prst="roundRect">
              <a:avLst/>
            </a:prstGeom>
            <a:solidFill>
              <a:srgbClr val="2E78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75" t="18063" b="16760"/>
            <a:stretch/>
          </p:blipFill>
          <p:spPr>
            <a:xfrm>
              <a:off x="8030141" y="282633"/>
              <a:ext cx="872792" cy="415636"/>
            </a:xfrm>
            <a:prstGeom prst="rect">
              <a:avLst/>
            </a:prstGeom>
          </p:spPr>
        </p:pic>
      </p:grpSp>
      <p:sp>
        <p:nvSpPr>
          <p:cNvPr id="12" name="Rounded Rectangle 11"/>
          <p:cNvSpPr/>
          <p:nvPr/>
        </p:nvSpPr>
        <p:spPr>
          <a:xfrm>
            <a:off x="0" y="6600304"/>
            <a:ext cx="9144000" cy="257695"/>
          </a:xfrm>
          <a:prstGeom prst="roundRect">
            <a:avLst/>
          </a:prstGeom>
          <a:solidFill>
            <a:srgbClr val="2E78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4567" y="138432"/>
            <a:ext cx="6783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Year 1 Work: Protein and Site detection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4771" y="160123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intended to recognize </a:t>
            </a:r>
            <a:r>
              <a:rPr lang="en-US" dirty="0" err="1">
                <a:solidFill>
                  <a:srgbClr val="222222"/>
                </a:solidFill>
                <a:latin typeface="Arial" panose="020B0604020202020204" pitchFamily="34" charset="0"/>
              </a:rPr>
              <a:t>glycosylations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 of proteins and sites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73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980902"/>
            <a:chOff x="0" y="0"/>
            <a:chExt cx="9144000" cy="980902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9144000" cy="980902"/>
            </a:xfrm>
            <a:prstGeom prst="roundRect">
              <a:avLst/>
            </a:prstGeom>
            <a:solidFill>
              <a:srgbClr val="2E78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75" t="18063" b="16760"/>
            <a:stretch/>
          </p:blipFill>
          <p:spPr>
            <a:xfrm>
              <a:off x="8030141" y="282633"/>
              <a:ext cx="872792" cy="415636"/>
            </a:xfrm>
            <a:prstGeom prst="rect">
              <a:avLst/>
            </a:prstGeom>
          </p:spPr>
        </p:pic>
      </p:grpSp>
      <p:sp>
        <p:nvSpPr>
          <p:cNvPr id="12" name="Rounded Rectangle 11"/>
          <p:cNvSpPr/>
          <p:nvPr/>
        </p:nvSpPr>
        <p:spPr>
          <a:xfrm>
            <a:off x="0" y="6600304"/>
            <a:ext cx="9144000" cy="257695"/>
          </a:xfrm>
          <a:prstGeom prst="roundRect">
            <a:avLst/>
          </a:prstGeom>
          <a:solidFill>
            <a:srgbClr val="2E78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4567" y="138432"/>
            <a:ext cx="6783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Year 1 Work: Normalization (</a:t>
            </a:r>
            <a:r>
              <a:rPr lang="en-US" sz="3200" dirty="0" err="1" smtClean="0">
                <a:solidFill>
                  <a:schemeClr val="bg1"/>
                </a:solidFill>
              </a:rPr>
              <a:t>PubTator</a:t>
            </a:r>
            <a:r>
              <a:rPr lang="en-US" sz="3200" dirty="0" smtClean="0">
                <a:solidFill>
                  <a:schemeClr val="bg1"/>
                </a:solidFill>
              </a:rPr>
              <a:t>)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7076" y="164279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normalizes protein mentions when it can (using </a:t>
            </a:r>
            <a:r>
              <a:rPr lang="en-US" dirty="0" err="1">
                <a:solidFill>
                  <a:srgbClr val="222222"/>
                </a:solidFill>
                <a:latin typeface="Arial" panose="020B0604020202020204" pitchFamily="34" charset="0"/>
              </a:rPr>
              <a:t>pubtator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79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980902"/>
            <a:chOff x="0" y="0"/>
            <a:chExt cx="9144000" cy="980902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9144000" cy="980902"/>
            </a:xfrm>
            <a:prstGeom prst="roundRect">
              <a:avLst/>
            </a:prstGeom>
            <a:solidFill>
              <a:srgbClr val="2E78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75" t="18063" b="16760"/>
            <a:stretch/>
          </p:blipFill>
          <p:spPr>
            <a:xfrm>
              <a:off x="8030141" y="282633"/>
              <a:ext cx="872792" cy="415636"/>
            </a:xfrm>
            <a:prstGeom prst="rect">
              <a:avLst/>
            </a:prstGeom>
          </p:spPr>
        </p:pic>
      </p:grpSp>
      <p:sp>
        <p:nvSpPr>
          <p:cNvPr id="12" name="Rounded Rectangle 11"/>
          <p:cNvSpPr/>
          <p:nvPr/>
        </p:nvSpPr>
        <p:spPr>
          <a:xfrm>
            <a:off x="0" y="6600304"/>
            <a:ext cx="9144000" cy="257695"/>
          </a:xfrm>
          <a:prstGeom prst="roundRect">
            <a:avLst/>
          </a:prstGeom>
          <a:solidFill>
            <a:srgbClr val="2E78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4567" y="138432"/>
            <a:ext cx="6783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Year 1 Work: Run on Large-Scale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1891" y="137960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222222"/>
                </a:solidFill>
                <a:latin typeface="Arial" panose="020B0604020202020204" pitchFamily="34" charset="0"/>
              </a:rPr>
              <a:t>currently developing capability to run on large scale (full-scale for human, mouse and rat species)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86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980902"/>
            <a:chOff x="0" y="0"/>
            <a:chExt cx="9144000" cy="980902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9144000" cy="980902"/>
            </a:xfrm>
            <a:prstGeom prst="roundRect">
              <a:avLst/>
            </a:prstGeom>
            <a:solidFill>
              <a:srgbClr val="2E78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75" t="18063" b="16760"/>
            <a:stretch/>
          </p:blipFill>
          <p:spPr>
            <a:xfrm>
              <a:off x="8030141" y="282633"/>
              <a:ext cx="872792" cy="415636"/>
            </a:xfrm>
            <a:prstGeom prst="rect">
              <a:avLst/>
            </a:prstGeom>
          </p:spPr>
        </p:pic>
      </p:grpSp>
      <p:sp>
        <p:nvSpPr>
          <p:cNvPr id="12" name="Rounded Rectangle 11"/>
          <p:cNvSpPr/>
          <p:nvPr/>
        </p:nvSpPr>
        <p:spPr>
          <a:xfrm>
            <a:off x="0" y="6600304"/>
            <a:ext cx="9144000" cy="257695"/>
          </a:xfrm>
          <a:prstGeom prst="roundRect">
            <a:avLst/>
          </a:prstGeom>
          <a:solidFill>
            <a:srgbClr val="2E78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4567" y="138432"/>
            <a:ext cx="6783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Year 1 Work: Visualization system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7077" y="166773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rudimentary system to visualize output in html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72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980902"/>
            <a:chOff x="0" y="0"/>
            <a:chExt cx="9144000" cy="980902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9144000" cy="980902"/>
            </a:xfrm>
            <a:prstGeom prst="roundRect">
              <a:avLst/>
            </a:prstGeom>
            <a:solidFill>
              <a:srgbClr val="2E78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75" t="18063" b="16760"/>
            <a:stretch/>
          </p:blipFill>
          <p:spPr>
            <a:xfrm>
              <a:off x="8030141" y="282633"/>
              <a:ext cx="872792" cy="415636"/>
            </a:xfrm>
            <a:prstGeom prst="rect">
              <a:avLst/>
            </a:prstGeom>
          </p:spPr>
        </p:pic>
      </p:grpSp>
      <p:sp>
        <p:nvSpPr>
          <p:cNvPr id="12" name="Rounded Rectangle 11"/>
          <p:cNvSpPr/>
          <p:nvPr/>
        </p:nvSpPr>
        <p:spPr>
          <a:xfrm>
            <a:off x="0" y="6600304"/>
            <a:ext cx="9144000" cy="257695"/>
          </a:xfrm>
          <a:prstGeom prst="roundRect">
            <a:avLst/>
          </a:prstGeom>
          <a:solidFill>
            <a:srgbClr val="2E78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4567" y="138432"/>
            <a:ext cx="6783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Year 1 Work: Enhancing GDS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47651" y="182567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222222"/>
                </a:solidFill>
                <a:latin typeface="Arial" panose="020B0604020202020204" pitchFamily="34" charset="0"/>
              </a:rPr>
              <a:t>building capability to recognize mentions of glycan descriptions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0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980902"/>
            <a:chOff x="0" y="0"/>
            <a:chExt cx="9144000" cy="980902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9144000" cy="980902"/>
            </a:xfrm>
            <a:prstGeom prst="roundRect">
              <a:avLst/>
            </a:prstGeom>
            <a:solidFill>
              <a:srgbClr val="2E78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75" t="18063" b="16760"/>
            <a:stretch/>
          </p:blipFill>
          <p:spPr>
            <a:xfrm>
              <a:off x="8030141" y="282633"/>
              <a:ext cx="872792" cy="415636"/>
            </a:xfrm>
            <a:prstGeom prst="rect">
              <a:avLst/>
            </a:prstGeom>
          </p:spPr>
        </p:pic>
      </p:grpSp>
      <p:sp>
        <p:nvSpPr>
          <p:cNvPr id="12" name="Rounded Rectangle 11"/>
          <p:cNvSpPr/>
          <p:nvPr/>
        </p:nvSpPr>
        <p:spPr>
          <a:xfrm>
            <a:off x="0" y="6600304"/>
            <a:ext cx="9144000" cy="257695"/>
          </a:xfrm>
          <a:prstGeom prst="roundRect">
            <a:avLst/>
          </a:prstGeom>
          <a:solidFill>
            <a:srgbClr val="2E78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4567" y="138432"/>
            <a:ext cx="6783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Year 1 Work: </a:t>
            </a:r>
            <a:r>
              <a:rPr lang="en-US" sz="3200" dirty="0" err="1" smtClean="0">
                <a:solidFill>
                  <a:schemeClr val="bg1"/>
                </a:solidFill>
              </a:rPr>
              <a:t>GlyGen</a:t>
            </a:r>
            <a:r>
              <a:rPr lang="en-US" sz="3200" dirty="0" smtClean="0">
                <a:solidFill>
                  <a:schemeClr val="bg1"/>
                </a:solidFill>
              </a:rPr>
              <a:t> Integration- QC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123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980902"/>
            <a:chOff x="0" y="0"/>
            <a:chExt cx="9144000" cy="980902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9144000" cy="980902"/>
            </a:xfrm>
            <a:prstGeom prst="roundRect">
              <a:avLst/>
            </a:prstGeom>
            <a:solidFill>
              <a:srgbClr val="2E78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75" t="18063" b="16760"/>
            <a:stretch/>
          </p:blipFill>
          <p:spPr>
            <a:xfrm>
              <a:off x="8030141" y="282633"/>
              <a:ext cx="872792" cy="415636"/>
            </a:xfrm>
            <a:prstGeom prst="rect">
              <a:avLst/>
            </a:prstGeom>
          </p:spPr>
        </p:pic>
      </p:grpSp>
      <p:sp>
        <p:nvSpPr>
          <p:cNvPr id="12" name="Rounded Rectangle 11"/>
          <p:cNvSpPr/>
          <p:nvPr/>
        </p:nvSpPr>
        <p:spPr>
          <a:xfrm>
            <a:off x="0" y="6600304"/>
            <a:ext cx="9144000" cy="257695"/>
          </a:xfrm>
          <a:prstGeom prst="roundRect">
            <a:avLst/>
          </a:prstGeom>
          <a:solidFill>
            <a:srgbClr val="2E78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4567" y="138432"/>
            <a:ext cx="7298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Year 1 Work: </a:t>
            </a:r>
            <a:r>
              <a:rPr lang="en-US" sz="3200" dirty="0" err="1" smtClean="0">
                <a:solidFill>
                  <a:schemeClr val="bg1"/>
                </a:solidFill>
              </a:rPr>
              <a:t>GlyGen</a:t>
            </a:r>
            <a:r>
              <a:rPr lang="en-US" sz="3200" dirty="0" smtClean="0">
                <a:solidFill>
                  <a:schemeClr val="bg1"/>
                </a:solidFill>
              </a:rPr>
              <a:t> Integration-Front-end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52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980902"/>
            <a:chOff x="0" y="0"/>
            <a:chExt cx="9144000" cy="980902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9144000" cy="980902"/>
            </a:xfrm>
            <a:prstGeom prst="roundRect">
              <a:avLst/>
            </a:prstGeom>
            <a:solidFill>
              <a:srgbClr val="2E78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75" t="18063" b="16760"/>
            <a:stretch/>
          </p:blipFill>
          <p:spPr>
            <a:xfrm>
              <a:off x="8030141" y="282633"/>
              <a:ext cx="872792" cy="415636"/>
            </a:xfrm>
            <a:prstGeom prst="rect">
              <a:avLst/>
            </a:prstGeom>
          </p:spPr>
        </p:pic>
      </p:grpSp>
      <p:sp>
        <p:nvSpPr>
          <p:cNvPr id="12" name="Rounded Rectangle 11"/>
          <p:cNvSpPr/>
          <p:nvPr/>
        </p:nvSpPr>
        <p:spPr>
          <a:xfrm>
            <a:off x="0" y="6600304"/>
            <a:ext cx="9144000" cy="257695"/>
          </a:xfrm>
          <a:prstGeom prst="roundRect">
            <a:avLst/>
          </a:prstGeom>
          <a:solidFill>
            <a:srgbClr val="2E78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4567" y="138432"/>
            <a:ext cx="76145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Year 1 Work: Developing Glycan Dictionary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9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980902"/>
            <a:chOff x="0" y="0"/>
            <a:chExt cx="9144000" cy="980902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9144000" cy="980902"/>
            </a:xfrm>
            <a:prstGeom prst="roundRect">
              <a:avLst/>
            </a:prstGeom>
            <a:solidFill>
              <a:srgbClr val="2E78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75" t="18063" b="16760"/>
            <a:stretch/>
          </p:blipFill>
          <p:spPr>
            <a:xfrm>
              <a:off x="8030141" y="282633"/>
              <a:ext cx="872792" cy="415636"/>
            </a:xfrm>
            <a:prstGeom prst="rect">
              <a:avLst/>
            </a:prstGeom>
          </p:spPr>
        </p:pic>
      </p:grpSp>
      <p:sp>
        <p:nvSpPr>
          <p:cNvPr id="12" name="Rounded Rectangle 11"/>
          <p:cNvSpPr/>
          <p:nvPr/>
        </p:nvSpPr>
        <p:spPr>
          <a:xfrm>
            <a:off x="0" y="6600304"/>
            <a:ext cx="9144000" cy="257695"/>
          </a:xfrm>
          <a:prstGeom prst="roundRect">
            <a:avLst/>
          </a:prstGeom>
          <a:solidFill>
            <a:srgbClr val="2E78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4567" y="146745"/>
            <a:ext cx="724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Year 2 Goals: Evaluation- Protein and Site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98268" y="1526418"/>
            <a:ext cx="64839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Evaluate current system for extraction of glycosylated proteins and sites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82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980902"/>
            <a:chOff x="0" y="0"/>
            <a:chExt cx="9144000" cy="980902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9144000" cy="980902"/>
            </a:xfrm>
            <a:prstGeom prst="roundRect">
              <a:avLst/>
            </a:prstGeom>
            <a:solidFill>
              <a:srgbClr val="2E78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75" t="18063" b="16760"/>
            <a:stretch/>
          </p:blipFill>
          <p:spPr>
            <a:xfrm>
              <a:off x="8030141" y="282633"/>
              <a:ext cx="872792" cy="415636"/>
            </a:xfrm>
            <a:prstGeom prst="rect">
              <a:avLst/>
            </a:prstGeom>
          </p:spPr>
        </p:pic>
      </p:grpSp>
      <p:sp>
        <p:nvSpPr>
          <p:cNvPr id="12" name="Rounded Rectangle 11"/>
          <p:cNvSpPr/>
          <p:nvPr/>
        </p:nvSpPr>
        <p:spPr>
          <a:xfrm>
            <a:off x="0" y="6600304"/>
            <a:ext cx="9144000" cy="257695"/>
          </a:xfrm>
          <a:prstGeom prst="roundRect">
            <a:avLst/>
          </a:prstGeom>
          <a:solidFill>
            <a:srgbClr val="2E78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4567" y="138432"/>
            <a:ext cx="6783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Year 2 Goals: Evaluation- GDS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4072" y="1684359"/>
            <a:ext cx="6583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222222"/>
                </a:solidFill>
                <a:latin typeface="Arial" panose="020B0604020202020204" pitchFamily="34" charset="0"/>
              </a:rPr>
              <a:t>Evaluate </a:t>
            </a:r>
            <a:r>
              <a:rPr lang="en-US" dirty="0">
                <a:solidFill>
                  <a:srgbClr val="222222"/>
                </a:solidFill>
                <a:latin typeface="Arial" panose="020B0604020202020204" pitchFamily="34" charset="0"/>
              </a:rPr>
              <a:t>the recognition of glycan description mentions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17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980902"/>
            <a:chOff x="0" y="0"/>
            <a:chExt cx="9144000" cy="980902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9144000" cy="980902"/>
            </a:xfrm>
            <a:prstGeom prst="roundRect">
              <a:avLst/>
            </a:prstGeom>
            <a:solidFill>
              <a:srgbClr val="2E78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75" t="18063" b="16760"/>
            <a:stretch/>
          </p:blipFill>
          <p:spPr>
            <a:xfrm>
              <a:off x="8030141" y="282633"/>
              <a:ext cx="872792" cy="415636"/>
            </a:xfrm>
            <a:prstGeom prst="rect">
              <a:avLst/>
            </a:prstGeom>
          </p:spPr>
        </p:pic>
      </p:grpSp>
      <p:sp>
        <p:nvSpPr>
          <p:cNvPr id="12" name="Rounded Rectangle 11"/>
          <p:cNvSpPr/>
          <p:nvPr/>
        </p:nvSpPr>
        <p:spPr>
          <a:xfrm>
            <a:off x="0" y="6600304"/>
            <a:ext cx="9144000" cy="257695"/>
          </a:xfrm>
          <a:prstGeom prst="roundRect">
            <a:avLst/>
          </a:prstGeom>
          <a:solidFill>
            <a:srgbClr val="2E78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4567" y="138432"/>
            <a:ext cx="6783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Year 2 Goals: Adding new functionality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0081" y="1640254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move to extraction from full length (PMC Open Access articles)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See how well system </a:t>
            </a:r>
            <a:r>
              <a:rPr lang="en-US" dirty="0" smtClean="0"/>
              <a:t>generalizes</a:t>
            </a:r>
            <a:r>
              <a:rPr lang="en-US" dirty="0"/>
              <a:t>.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develop </a:t>
            </a:r>
            <a:r>
              <a:rPr lang="en-US" dirty="0"/>
              <a:t>capabilities for full-text including figure captions but not tables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detect attachment of </a:t>
            </a:r>
            <a:r>
              <a:rPr lang="en-US" dirty="0" err="1"/>
              <a:t>glycans</a:t>
            </a:r>
            <a:r>
              <a:rPr lang="en-US" dirty="0"/>
              <a:t> to proteins/sites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detect context in terms of mentions of disease, tissues and/or cell-lines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29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980902"/>
            <a:chOff x="0" y="0"/>
            <a:chExt cx="9144000" cy="980902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9144000" cy="980902"/>
            </a:xfrm>
            <a:prstGeom prst="roundRect">
              <a:avLst/>
            </a:prstGeom>
            <a:solidFill>
              <a:srgbClr val="2E78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75" t="18063" b="16760"/>
            <a:stretch/>
          </p:blipFill>
          <p:spPr>
            <a:xfrm>
              <a:off x="8030141" y="282633"/>
              <a:ext cx="872792" cy="415636"/>
            </a:xfrm>
            <a:prstGeom prst="rect">
              <a:avLst/>
            </a:prstGeom>
          </p:spPr>
        </p:pic>
      </p:grpSp>
      <p:sp>
        <p:nvSpPr>
          <p:cNvPr id="12" name="Rounded Rectangle 11"/>
          <p:cNvSpPr/>
          <p:nvPr/>
        </p:nvSpPr>
        <p:spPr>
          <a:xfrm>
            <a:off x="0" y="6600304"/>
            <a:ext cx="9144000" cy="257695"/>
          </a:xfrm>
          <a:prstGeom prst="roundRect">
            <a:avLst/>
          </a:prstGeom>
          <a:solidFill>
            <a:srgbClr val="2E78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4567" y="138432"/>
            <a:ext cx="6783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Funding acknowledgement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73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980902"/>
            <a:chOff x="0" y="0"/>
            <a:chExt cx="9144000" cy="980902"/>
          </a:xfrm>
        </p:grpSpPr>
        <p:sp>
          <p:nvSpPr>
            <p:cNvPr id="10" name="Rounded Rectangle 9"/>
            <p:cNvSpPr/>
            <p:nvPr/>
          </p:nvSpPr>
          <p:spPr>
            <a:xfrm>
              <a:off x="0" y="0"/>
              <a:ext cx="9144000" cy="980902"/>
            </a:xfrm>
            <a:prstGeom prst="roundRect">
              <a:avLst/>
            </a:prstGeom>
            <a:solidFill>
              <a:srgbClr val="2E78B7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775" t="18063" b="16760"/>
            <a:stretch/>
          </p:blipFill>
          <p:spPr>
            <a:xfrm>
              <a:off x="8030141" y="282633"/>
              <a:ext cx="872792" cy="415636"/>
            </a:xfrm>
            <a:prstGeom prst="rect">
              <a:avLst/>
            </a:prstGeom>
          </p:spPr>
        </p:pic>
      </p:grpSp>
      <p:sp>
        <p:nvSpPr>
          <p:cNvPr id="12" name="Rounded Rectangle 11"/>
          <p:cNvSpPr/>
          <p:nvPr/>
        </p:nvSpPr>
        <p:spPr>
          <a:xfrm>
            <a:off x="0" y="6600304"/>
            <a:ext cx="9144000" cy="257695"/>
          </a:xfrm>
          <a:prstGeom prst="roundRect">
            <a:avLst/>
          </a:prstGeom>
          <a:solidFill>
            <a:srgbClr val="2E78B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4567" y="138432"/>
            <a:ext cx="6783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Template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14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65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263</Words>
  <Application>Microsoft Office PowerPoint</Application>
  <PresentationFormat>On-screen Show (4:3)</PresentationFormat>
  <Paragraphs>34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SMHS @ GW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Navelkar, Rahi Shrikant</dc:creator>
  <cp:lastModifiedBy>Navelkar, Rahi Shrikant</cp:lastModifiedBy>
  <cp:revision>5</cp:revision>
  <dcterms:created xsi:type="dcterms:W3CDTF">2020-06-19T17:42:52Z</dcterms:created>
  <dcterms:modified xsi:type="dcterms:W3CDTF">2020-06-19T18:39:54Z</dcterms:modified>
</cp:coreProperties>
</file>