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4" r:id="rId2"/>
  </p:sldMasterIdLst>
  <p:notesMasterIdLst>
    <p:notesMasterId r:id="rId31"/>
  </p:notesMasterIdLst>
  <p:sldIdLst>
    <p:sldId id="271" r:id="rId3"/>
    <p:sldId id="1631" r:id="rId4"/>
    <p:sldId id="1665" r:id="rId5"/>
    <p:sldId id="1663" r:id="rId6"/>
    <p:sldId id="1644" r:id="rId7"/>
    <p:sldId id="1651" r:id="rId8"/>
    <p:sldId id="1643" r:id="rId9"/>
    <p:sldId id="1645" r:id="rId10"/>
    <p:sldId id="1633" r:id="rId11"/>
    <p:sldId id="1655" r:id="rId12"/>
    <p:sldId id="1646" r:id="rId13"/>
    <p:sldId id="1652" r:id="rId14"/>
    <p:sldId id="1634" r:id="rId15"/>
    <p:sldId id="1635" r:id="rId16"/>
    <p:sldId id="1656" r:id="rId17"/>
    <p:sldId id="1639" r:id="rId18"/>
    <p:sldId id="1647" r:id="rId19"/>
    <p:sldId id="1648" r:id="rId20"/>
    <p:sldId id="1657" r:id="rId21"/>
    <p:sldId id="1638" r:id="rId22"/>
    <p:sldId id="1649" r:id="rId23"/>
    <p:sldId id="1650" r:id="rId24"/>
    <p:sldId id="1662" r:id="rId25"/>
    <p:sldId id="1666" r:id="rId26"/>
    <p:sldId id="1628" r:id="rId27"/>
    <p:sldId id="1660" r:id="rId28"/>
    <p:sldId id="1661" r:id="rId29"/>
    <p:sldId id="1658"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hiddenSlides="1"/>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188" autoAdjust="0"/>
    <p:restoredTop sz="86531" autoAdjust="0"/>
  </p:normalViewPr>
  <p:slideViewPr>
    <p:cSldViewPr snapToGrid="0" snapToObjects="1">
      <p:cViewPr varScale="1">
        <p:scale>
          <a:sx n="98" d="100"/>
          <a:sy n="98" d="100"/>
        </p:scale>
        <p:origin x="1884" y="96"/>
      </p:cViewPr>
      <p:guideLst>
        <p:guide orient="horz" pos="2160"/>
        <p:guide pos="2880"/>
      </p:guideLst>
    </p:cSldViewPr>
  </p:slideViewPr>
  <p:notesTextViewPr>
    <p:cViewPr>
      <p:scale>
        <a:sx n="3" d="2"/>
        <a:sy n="3" d="2"/>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75C44B-5110-3144-92D9-93FA959BEB6B}" type="datetimeFigureOut">
              <a:rPr lang="en-US" smtClean="0"/>
              <a:t>8/30/2021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27A7EDD-0121-D14A-AF4D-D5B9E7402405}" type="slidenum">
              <a:rPr lang="en-US" smtClean="0"/>
              <a:t>‹#›</a:t>
            </a:fld>
            <a:endParaRPr lang="en-US"/>
          </a:p>
        </p:txBody>
      </p:sp>
    </p:spTree>
    <p:extLst>
      <p:ext uri="{BB962C8B-B14F-4D97-AF65-F5344CB8AC3E}">
        <p14:creationId xmlns:p14="http://schemas.microsoft.com/office/powerpoint/2010/main" val="54949908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E9EA55-8F14-6545-BE3C-A95F07FCA641}" type="slidenum">
              <a:rPr kumimoji="0" lang="en-US" sz="1200" b="0" i="0" u="none" strike="noStrike" kern="1200" cap="none" spc="0" normalizeH="0" baseline="0" noProof="0">
                <a:ln>
                  <a:noFill/>
                </a:ln>
                <a:solidFill>
                  <a:prstClr val="black"/>
                </a:solidFill>
                <a:effectLst/>
                <a:uLnTx/>
                <a:uFillTx/>
                <a:latin typeface="Calibri"/>
                <a:ea typeface="ＭＳ Ｐゴシック"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ＭＳ Ｐゴシック" charset="0"/>
              <a:cs typeface="+mn-cs"/>
            </a:endParaRPr>
          </a:p>
        </p:txBody>
      </p:sp>
      <p:sp>
        <p:nvSpPr>
          <p:cNvPr id="1622018"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1622019"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txBody>
          <a:bodyPr/>
          <a:lstStyle/>
          <a:p>
            <a:r>
              <a:rPr lang="en-US" dirty="0"/>
              <a:t>Today we are going to discuss Rigor, Reproducibility, and Transparency in Research. These topics are of huge importance for all of us to perform robust scientific research. All terms are interdependent. Today’s session is an opportunity for a discussion about </a:t>
            </a:r>
            <a:r>
              <a:rPr lang="en-US"/>
              <a:t>these topics. </a:t>
            </a:r>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12B7654-C1CA-0B46-829F-20C7BAF5D15F}" type="slidenum">
              <a:rPr kumimoji="0" lang="en-US" sz="1200" b="0" i="0" u="none" strike="noStrike" kern="1200" cap="none" spc="0" normalizeH="0" baseline="0" noProof="0">
                <a:ln>
                  <a:noFill/>
                </a:ln>
                <a:solidFill>
                  <a:srgbClr val="000000"/>
                </a:solidFill>
                <a:effectLst/>
                <a:uLnTx/>
                <a:uFillTx/>
                <a:latin typeface="Times" charset="0"/>
                <a:ea typeface="ＭＳ Ｐゴシック" charset="0"/>
                <a:cs typeface="+mn-cs"/>
              </a:rPr>
              <a:pPr marL="0" marR="0" lvl="0" indent="0" algn="r" defTabSz="914400" rtl="0" eaLnBrk="0" fontAlgn="base" latinLnBrk="0" hangingPunct="0">
                <a:lnSpc>
                  <a:spcPct val="100000"/>
                </a:lnSpc>
                <a:spcBef>
                  <a:spcPct val="0"/>
                </a:spcBef>
                <a:spcAft>
                  <a:spcPct val="0"/>
                </a:spcAft>
                <a:buClrTx/>
                <a:buSzTx/>
                <a:buFontTx/>
                <a:buNone/>
                <a:tabLst/>
                <a:defRPr/>
              </a:pPr>
              <a:t>2</a:t>
            </a:fld>
            <a:endParaRPr kumimoji="0" lang="en-US" sz="1200" b="0" i="0" u="none" strike="noStrike" kern="1200" cap="none" spc="0" normalizeH="0" baseline="0" noProof="0" dirty="0">
              <a:ln>
                <a:noFill/>
              </a:ln>
              <a:solidFill>
                <a:srgbClr val="000000"/>
              </a:solidFill>
              <a:effectLst/>
              <a:uLnTx/>
              <a:uFillTx/>
              <a:latin typeface="Times" charset="0"/>
              <a:ea typeface="ＭＳ Ｐゴシック" charset="0"/>
              <a:cs typeface="+mn-cs"/>
            </a:endParaRPr>
          </a:p>
        </p:txBody>
      </p:sp>
      <p:sp>
        <p:nvSpPr>
          <p:cNvPr id="1928194" name="Rectangle 2"/>
          <p:cNvSpPr>
            <a:spLocks noGrp="1" noRot="1" noChangeAspect="1" noChangeArrowheads="1"/>
          </p:cNvSpPr>
          <p:nvPr>
            <p:ph type="sldImg"/>
          </p:nvPr>
        </p:nvSpPr>
        <p:spPr>
          <a:xfrm>
            <a:off x="1479550" y="779463"/>
            <a:ext cx="4040188" cy="3028950"/>
          </a:xfrm>
          <a:solidFill>
            <a:srgbClr val="FFFFFF"/>
          </a:solidFill>
          <a:ln/>
          <a:extLst>
            <a:ext uri="{FAA26D3D-D897-4be2-8F04-BA451C77F1D7}">
              <ma14:placeholderFlag xmlns:ma14="http://schemas.microsoft.com/office/mac/drawingml/2011/main" xmlns="" val="1"/>
            </a:ext>
          </a:extLst>
        </p:spPr>
      </p:sp>
      <p:sp>
        <p:nvSpPr>
          <p:cNvPr id="1928195"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a:spcBef>
                <a:spcPct val="0"/>
              </a:spcBef>
              <a:defRPr/>
            </a:pPr>
            <a:r>
              <a:rPr lang="en-US" sz="1400" b="0" i="0" dirty="0">
                <a:solidFill>
                  <a:srgbClr val="333333"/>
                </a:solidFill>
                <a:effectLst/>
                <a:latin typeface="Roboto" panose="02000000000000000000" pitchFamily="2" charset="0"/>
              </a:rPr>
              <a:t>Concern about the reproducibility of scientific research has been steadily rising recently with reports that the results of experiments in numerous domains of science could not be replicated</a:t>
            </a:r>
            <a:endParaRPr lang="en-US" sz="1050" b="0" dirty="0">
              <a:latin typeface="Arial" charset="0"/>
              <a:cs typeface="+mn-cs"/>
            </a:endParaRPr>
          </a:p>
        </p:txBody>
      </p:sp>
    </p:spTree>
    <p:extLst>
      <p:ext uri="{BB962C8B-B14F-4D97-AF65-F5344CB8AC3E}">
        <p14:creationId xmlns:p14="http://schemas.microsoft.com/office/powerpoint/2010/main" val="10643411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12B7654-C1CA-0B46-829F-20C7BAF5D15F}" type="slidenum">
              <a:rPr kumimoji="0" lang="en-US" sz="1200" b="0" i="0" u="none" strike="noStrike" kern="1200" cap="none" spc="0" normalizeH="0" baseline="0" noProof="0">
                <a:ln>
                  <a:noFill/>
                </a:ln>
                <a:solidFill>
                  <a:srgbClr val="000000"/>
                </a:solidFill>
                <a:effectLst/>
                <a:uLnTx/>
                <a:uFillTx/>
                <a:latin typeface="Times" charset="0"/>
                <a:ea typeface="ＭＳ Ｐゴシック" charset="0"/>
                <a:cs typeface="+mn-cs"/>
              </a:rPr>
              <a:pPr marL="0" marR="0" lvl="0" indent="0" algn="r" defTabSz="914400" rtl="0" eaLnBrk="0" fontAlgn="base" latinLnBrk="0" hangingPunct="0">
                <a:lnSpc>
                  <a:spcPct val="100000"/>
                </a:lnSpc>
                <a:spcBef>
                  <a:spcPct val="0"/>
                </a:spcBef>
                <a:spcAft>
                  <a:spcPct val="0"/>
                </a:spcAft>
                <a:buClrTx/>
                <a:buSzTx/>
                <a:buFontTx/>
                <a:buNone/>
                <a:tabLst/>
                <a:defRPr/>
              </a:pPr>
              <a:t>3</a:t>
            </a:fld>
            <a:endParaRPr kumimoji="0" lang="en-US" sz="1200" b="0" i="0" u="none" strike="noStrike" kern="1200" cap="none" spc="0" normalizeH="0" baseline="0" noProof="0" dirty="0">
              <a:ln>
                <a:noFill/>
              </a:ln>
              <a:solidFill>
                <a:srgbClr val="000000"/>
              </a:solidFill>
              <a:effectLst/>
              <a:uLnTx/>
              <a:uFillTx/>
              <a:latin typeface="Times" charset="0"/>
              <a:ea typeface="ＭＳ Ｐゴシック" charset="0"/>
              <a:cs typeface="+mn-cs"/>
            </a:endParaRPr>
          </a:p>
        </p:txBody>
      </p:sp>
      <p:sp>
        <p:nvSpPr>
          <p:cNvPr id="1928194" name="Rectangle 2"/>
          <p:cNvSpPr>
            <a:spLocks noGrp="1" noRot="1" noChangeAspect="1" noChangeArrowheads="1"/>
          </p:cNvSpPr>
          <p:nvPr>
            <p:ph type="sldImg"/>
          </p:nvPr>
        </p:nvSpPr>
        <p:spPr>
          <a:xfrm>
            <a:off x="1479550" y="779463"/>
            <a:ext cx="4040188" cy="3028950"/>
          </a:xfrm>
          <a:solidFill>
            <a:srgbClr val="FFFFFF"/>
          </a:solidFill>
          <a:ln/>
          <a:extLst>
            <a:ext uri="{FAA26D3D-D897-4be2-8F04-BA451C77F1D7}">
              <ma14:placeholderFlag xmlns="" xmlns:ma14="http://schemas.microsoft.com/office/mac/drawingml/2011/main" val="1"/>
            </a:ext>
          </a:extLst>
        </p:spPr>
      </p:sp>
      <p:sp>
        <p:nvSpPr>
          <p:cNvPr id="1928195"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marL="171450" indent="-171450">
              <a:spcBef>
                <a:spcPct val="0"/>
              </a:spcBef>
              <a:buFont typeface="Arial" panose="020B0604020202020204" pitchFamily="34" charset="0"/>
              <a:buChar char="•"/>
              <a:defRPr/>
            </a:pPr>
            <a:r>
              <a:rPr lang="en-US" sz="1050" b="0" dirty="0">
                <a:latin typeface="Arial" charset="0"/>
                <a:cs typeface="+mn-cs"/>
              </a:rPr>
              <a:t>Science is taken at face value as self-correcting, while this is not necessarily the case</a:t>
            </a:r>
          </a:p>
          <a:p>
            <a:pPr marL="171450" indent="-171450">
              <a:spcBef>
                <a:spcPct val="0"/>
              </a:spcBef>
              <a:buFont typeface="Arial" panose="020B0604020202020204" pitchFamily="34" charset="0"/>
              <a:buChar char="•"/>
              <a:defRPr/>
            </a:pPr>
            <a:r>
              <a:rPr lang="en-US" sz="1050" b="0" dirty="0">
                <a:latin typeface="Arial" charset="0"/>
                <a:cs typeface="+mn-cs"/>
              </a:rPr>
              <a:t>Poor training leads to inadequate experimental design and reporting practices</a:t>
            </a:r>
          </a:p>
          <a:p>
            <a:pPr marL="171450" indent="-171450">
              <a:spcBef>
                <a:spcPct val="0"/>
              </a:spcBef>
              <a:buFont typeface="Arial" panose="020B0604020202020204" pitchFamily="34" charset="0"/>
              <a:buChar char="•"/>
              <a:defRPr/>
            </a:pPr>
            <a:r>
              <a:rPr lang="en-US" sz="1050" b="0" dirty="0">
                <a:latin typeface="Arial" charset="0"/>
                <a:cs typeface="+mn-cs"/>
              </a:rPr>
              <a:t>Difficulty publishing negative results; overemphasis on big picture/exciting</a:t>
            </a:r>
          </a:p>
          <a:p>
            <a:pPr marL="171450" indent="-171450">
              <a:spcBef>
                <a:spcPct val="0"/>
              </a:spcBef>
              <a:buFont typeface="Arial" panose="020B0604020202020204" pitchFamily="34" charset="0"/>
              <a:buChar char="•"/>
              <a:defRPr/>
            </a:pPr>
            <a:r>
              <a:rPr lang="en-US" sz="1050" b="0" dirty="0">
                <a:latin typeface="Arial" charset="0"/>
                <a:cs typeface="+mn-cs"/>
              </a:rPr>
              <a:t>Low funding rates; grants/tenure based on “high-impact” pubs</a:t>
            </a:r>
          </a:p>
        </p:txBody>
      </p:sp>
    </p:spTree>
    <p:extLst>
      <p:ext uri="{BB962C8B-B14F-4D97-AF65-F5344CB8AC3E}">
        <p14:creationId xmlns:p14="http://schemas.microsoft.com/office/powerpoint/2010/main" val="33346171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12B7654-C1CA-0B46-829F-20C7BAF5D15F}" type="slidenum">
              <a:rPr kumimoji="0" lang="en-US" sz="1200" b="0" i="0" u="none" strike="noStrike" kern="1200" cap="none" spc="0" normalizeH="0" baseline="0" noProof="0">
                <a:ln>
                  <a:noFill/>
                </a:ln>
                <a:solidFill>
                  <a:srgbClr val="000000"/>
                </a:solidFill>
                <a:effectLst/>
                <a:uLnTx/>
                <a:uFillTx/>
                <a:latin typeface="Times" charset="0"/>
                <a:ea typeface="ＭＳ Ｐゴシック" charset="0"/>
                <a:cs typeface="+mn-cs"/>
              </a:rPr>
              <a:pPr marL="0" marR="0" lvl="0" indent="0" algn="r" defTabSz="914400" rtl="0" eaLnBrk="0" fontAlgn="base" latinLnBrk="0" hangingPunct="0">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Times" charset="0"/>
              <a:ea typeface="ＭＳ Ｐゴシック" charset="0"/>
              <a:cs typeface="+mn-cs"/>
            </a:endParaRPr>
          </a:p>
        </p:txBody>
      </p:sp>
      <p:sp>
        <p:nvSpPr>
          <p:cNvPr id="1928194" name="Rectangle 2"/>
          <p:cNvSpPr>
            <a:spLocks noGrp="1" noRot="1" noChangeAspect="1" noChangeArrowheads="1"/>
          </p:cNvSpPr>
          <p:nvPr>
            <p:ph type="sldImg"/>
          </p:nvPr>
        </p:nvSpPr>
        <p:spPr>
          <a:xfrm>
            <a:off x="1479550" y="779463"/>
            <a:ext cx="4040188" cy="3028950"/>
          </a:xfrm>
          <a:solidFill>
            <a:srgbClr val="FFFFFF"/>
          </a:solidFill>
          <a:ln/>
          <a:extLst>
            <a:ext uri="{FAA26D3D-D897-4be2-8F04-BA451C77F1D7}">
              <ma14:placeholderFlag xmlns="" xmlns:ma14="http://schemas.microsoft.com/office/mac/drawingml/2011/main" val="1"/>
            </a:ext>
          </a:extLst>
        </p:spPr>
      </p:sp>
      <p:sp>
        <p:nvSpPr>
          <p:cNvPr id="1928195"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lang="en-US" sz="1400" i="1" dirty="0"/>
              <a:t>Rigor</a:t>
            </a:r>
            <a:r>
              <a:rPr lang="en-US" sz="1400" dirty="0"/>
              <a:t>: </a:t>
            </a:r>
            <a:r>
              <a:rPr lang="en-US" sz="1400" b="0" dirty="0"/>
              <a:t>The strict application of the scientific method to ensure robust and unbiased experimental design, methodology, analysis, interpretation and reporting of results</a:t>
            </a:r>
          </a:p>
          <a:p>
            <a:pPr>
              <a:spcBef>
                <a:spcPct val="0"/>
              </a:spcBef>
              <a:defRPr/>
            </a:pPr>
            <a:endParaRPr lang="en-US" sz="1050" b="0" dirty="0">
              <a:latin typeface="Arial" charset="0"/>
              <a:cs typeface="+mn-cs"/>
            </a:endParaRPr>
          </a:p>
        </p:txBody>
      </p:sp>
    </p:spTree>
    <p:extLst>
      <p:ext uri="{BB962C8B-B14F-4D97-AF65-F5344CB8AC3E}">
        <p14:creationId xmlns:p14="http://schemas.microsoft.com/office/powerpoint/2010/main" val="5272930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12B7654-C1CA-0B46-829F-20C7BAF5D15F}" type="slidenum">
              <a:rPr kumimoji="0" lang="en-US" sz="1200" b="0" i="0" u="none" strike="noStrike" kern="1200" cap="none" spc="0" normalizeH="0" baseline="0" noProof="0">
                <a:ln>
                  <a:noFill/>
                </a:ln>
                <a:solidFill>
                  <a:srgbClr val="000000"/>
                </a:solidFill>
                <a:effectLst/>
                <a:uLnTx/>
                <a:uFillTx/>
                <a:latin typeface="Times" charset="0"/>
                <a:ea typeface="ＭＳ Ｐゴシック" charset="0"/>
                <a:cs typeface="+mn-cs"/>
              </a:rPr>
              <a:pPr marL="0" marR="0" lvl="0" indent="0" algn="r" defTabSz="914400" rtl="0" eaLnBrk="0" fontAlgn="base" latinLnBrk="0" hangingPunct="0">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Times" charset="0"/>
              <a:ea typeface="ＭＳ Ｐゴシック" charset="0"/>
              <a:cs typeface="+mn-cs"/>
            </a:endParaRPr>
          </a:p>
        </p:txBody>
      </p:sp>
      <p:sp>
        <p:nvSpPr>
          <p:cNvPr id="1928194" name="Rectangle 2"/>
          <p:cNvSpPr>
            <a:spLocks noGrp="1" noRot="1" noChangeAspect="1" noChangeArrowheads="1"/>
          </p:cNvSpPr>
          <p:nvPr>
            <p:ph type="sldImg"/>
          </p:nvPr>
        </p:nvSpPr>
        <p:spPr>
          <a:xfrm>
            <a:off x="1479550" y="779463"/>
            <a:ext cx="4040188" cy="3028950"/>
          </a:xfrm>
          <a:solidFill>
            <a:srgbClr val="FFFFFF"/>
          </a:solidFill>
          <a:ln/>
          <a:extLst>
            <a:ext uri="{FAA26D3D-D897-4be2-8F04-BA451C77F1D7}">
              <ma14:placeholderFlag xmlns:ma14="http://schemas.microsoft.com/office/mac/drawingml/2011/main" xmlns="" val="1"/>
            </a:ext>
          </a:extLst>
        </p:spPr>
      </p:sp>
      <p:sp>
        <p:nvSpPr>
          <p:cNvPr id="1928195"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a:spcBef>
                <a:spcPct val="0"/>
              </a:spcBef>
              <a:defRPr/>
            </a:pPr>
            <a:r>
              <a:rPr lang="en-US" sz="1050" b="0" dirty="0">
                <a:latin typeface="Arial" charset="0"/>
                <a:cs typeface="+mn-cs"/>
              </a:rPr>
              <a:t>This is the goal for our science as well as our grant proposals and experimental design</a:t>
            </a:r>
          </a:p>
        </p:txBody>
      </p:sp>
    </p:spTree>
    <p:extLst>
      <p:ext uri="{BB962C8B-B14F-4D97-AF65-F5344CB8AC3E}">
        <p14:creationId xmlns:p14="http://schemas.microsoft.com/office/powerpoint/2010/main" val="19450194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12B7654-C1CA-0B46-829F-20C7BAF5D15F}" type="slidenum">
              <a:rPr kumimoji="0" lang="en-US" sz="1200" b="0" i="0" u="none" strike="noStrike" kern="1200" cap="none" spc="0" normalizeH="0" baseline="0" noProof="0">
                <a:ln>
                  <a:noFill/>
                </a:ln>
                <a:solidFill>
                  <a:srgbClr val="000000"/>
                </a:solidFill>
                <a:effectLst/>
                <a:uLnTx/>
                <a:uFillTx/>
                <a:latin typeface="Times" charset="0"/>
                <a:ea typeface="ＭＳ Ｐゴシック" charset="0"/>
                <a:cs typeface="+mn-cs"/>
              </a:rPr>
              <a:pPr marL="0" marR="0" lvl="0" indent="0" algn="r" defTabSz="914400" rtl="0" eaLnBrk="0" fontAlgn="base" latinLnBrk="0" hangingPunct="0">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a:ln>
                <a:noFill/>
              </a:ln>
              <a:solidFill>
                <a:srgbClr val="000000"/>
              </a:solidFill>
              <a:effectLst/>
              <a:uLnTx/>
              <a:uFillTx/>
              <a:latin typeface="Times" charset="0"/>
              <a:ea typeface="ＭＳ Ｐゴシック" charset="0"/>
              <a:cs typeface="+mn-cs"/>
            </a:endParaRPr>
          </a:p>
        </p:txBody>
      </p:sp>
      <p:sp>
        <p:nvSpPr>
          <p:cNvPr id="1928194" name="Rectangle 2"/>
          <p:cNvSpPr>
            <a:spLocks noGrp="1" noRot="1" noChangeAspect="1" noChangeArrowheads="1"/>
          </p:cNvSpPr>
          <p:nvPr>
            <p:ph type="sldImg"/>
          </p:nvPr>
        </p:nvSpPr>
        <p:spPr>
          <a:xfrm>
            <a:off x="1479550" y="779463"/>
            <a:ext cx="4040188" cy="3028950"/>
          </a:xfrm>
          <a:solidFill>
            <a:srgbClr val="FFFFFF"/>
          </a:solidFill>
          <a:ln/>
          <a:extLst>
            <a:ext uri="{FAA26D3D-D897-4be2-8F04-BA451C77F1D7}">
              <ma14:placeholderFlag xmlns="" xmlns:ma14="http://schemas.microsoft.com/office/mac/drawingml/2011/main" val="1"/>
            </a:ext>
          </a:extLst>
        </p:spPr>
      </p:sp>
      <p:sp>
        <p:nvSpPr>
          <p:cNvPr id="1928195"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a:spcBef>
                <a:spcPct val="0"/>
              </a:spcBef>
              <a:defRPr/>
            </a:pPr>
            <a:r>
              <a:rPr lang="en-US" sz="1050" b="0" dirty="0">
                <a:latin typeface="Arial" charset="0"/>
                <a:cs typeface="+mn-cs"/>
              </a:rPr>
              <a:t>This is the goal for our science as well as our grant proposals and experimental design</a:t>
            </a:r>
          </a:p>
        </p:txBody>
      </p:sp>
    </p:spTree>
    <p:extLst>
      <p:ext uri="{BB962C8B-B14F-4D97-AF65-F5344CB8AC3E}">
        <p14:creationId xmlns:p14="http://schemas.microsoft.com/office/powerpoint/2010/main" val="33496158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12B7654-C1CA-0B46-829F-20C7BAF5D15F}" type="slidenum">
              <a:rPr kumimoji="0" lang="en-US" sz="1200" b="0" i="0" u="none" strike="noStrike" kern="1200" cap="none" spc="0" normalizeH="0" baseline="0" noProof="0">
                <a:ln>
                  <a:noFill/>
                </a:ln>
                <a:solidFill>
                  <a:srgbClr val="000000"/>
                </a:solidFill>
                <a:effectLst/>
                <a:uLnTx/>
                <a:uFillTx/>
                <a:latin typeface="Times" charset="0"/>
                <a:ea typeface="ＭＳ Ｐゴシック" charset="0"/>
                <a:cs typeface="+mn-cs"/>
              </a:rPr>
              <a:pPr marL="0" marR="0" lvl="0" indent="0" algn="r" defTabSz="914400" rtl="0" eaLnBrk="0" fontAlgn="base" latinLnBrk="0" hangingPunct="0">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srgbClr val="000000"/>
              </a:solidFill>
              <a:effectLst/>
              <a:uLnTx/>
              <a:uFillTx/>
              <a:latin typeface="Times" charset="0"/>
              <a:ea typeface="ＭＳ Ｐゴシック" charset="0"/>
              <a:cs typeface="+mn-cs"/>
            </a:endParaRPr>
          </a:p>
        </p:txBody>
      </p:sp>
      <p:sp>
        <p:nvSpPr>
          <p:cNvPr id="1928194" name="Rectangle 2"/>
          <p:cNvSpPr>
            <a:spLocks noGrp="1" noRot="1" noChangeAspect="1" noChangeArrowheads="1"/>
          </p:cNvSpPr>
          <p:nvPr>
            <p:ph type="sldImg"/>
          </p:nvPr>
        </p:nvSpPr>
        <p:spPr>
          <a:xfrm>
            <a:off x="1479550" y="779463"/>
            <a:ext cx="4040188" cy="3028950"/>
          </a:xfrm>
          <a:solidFill>
            <a:srgbClr val="FFFFFF"/>
          </a:solidFill>
          <a:ln/>
          <a:extLst>
            <a:ext uri="{FAA26D3D-D897-4be2-8F04-BA451C77F1D7}">
              <ma14:placeholderFlag xmlns:ma14="http://schemas.microsoft.com/office/mac/drawingml/2011/main" xmlns="" val="1"/>
            </a:ext>
          </a:extLst>
        </p:spPr>
      </p:sp>
      <p:sp>
        <p:nvSpPr>
          <p:cNvPr id="1928195"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a:spcBef>
                <a:spcPct val="0"/>
              </a:spcBef>
              <a:defRPr/>
            </a:pPr>
            <a:endParaRPr lang="en-US" sz="1050" b="0" dirty="0">
              <a:latin typeface="Arial" charset="0"/>
              <a:cs typeface="+mn-cs"/>
            </a:endParaRPr>
          </a:p>
        </p:txBody>
      </p:sp>
    </p:spTree>
    <p:extLst>
      <p:ext uri="{BB962C8B-B14F-4D97-AF65-F5344CB8AC3E}">
        <p14:creationId xmlns:p14="http://schemas.microsoft.com/office/powerpoint/2010/main" val="14656140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12B7654-C1CA-0B46-829F-20C7BAF5D15F}" type="slidenum">
              <a:rPr kumimoji="0" lang="en-US" sz="1200" b="0" i="0" u="none" strike="noStrike" kern="1200" cap="none" spc="0" normalizeH="0" baseline="0" noProof="0">
                <a:ln>
                  <a:noFill/>
                </a:ln>
                <a:solidFill>
                  <a:srgbClr val="000000"/>
                </a:solidFill>
                <a:effectLst/>
                <a:uLnTx/>
                <a:uFillTx/>
                <a:latin typeface="Times" charset="0"/>
                <a:ea typeface="ＭＳ Ｐゴシック" charset="0"/>
                <a:cs typeface="+mn-cs"/>
              </a:rPr>
              <a:pPr marL="0" marR="0" lvl="0" indent="0" algn="r" defTabSz="914400" rtl="0" eaLnBrk="0" fontAlgn="base" latinLnBrk="0" hangingPunct="0">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rgbClr val="000000"/>
              </a:solidFill>
              <a:effectLst/>
              <a:uLnTx/>
              <a:uFillTx/>
              <a:latin typeface="Times" charset="0"/>
              <a:ea typeface="ＭＳ Ｐゴシック" charset="0"/>
              <a:cs typeface="+mn-cs"/>
            </a:endParaRPr>
          </a:p>
        </p:txBody>
      </p:sp>
      <p:sp>
        <p:nvSpPr>
          <p:cNvPr id="1928194" name="Rectangle 2"/>
          <p:cNvSpPr>
            <a:spLocks noGrp="1" noRot="1" noChangeAspect="1" noChangeArrowheads="1"/>
          </p:cNvSpPr>
          <p:nvPr>
            <p:ph type="sldImg"/>
          </p:nvPr>
        </p:nvSpPr>
        <p:spPr>
          <a:xfrm>
            <a:off x="1479550" y="779463"/>
            <a:ext cx="4040188" cy="3028950"/>
          </a:xfrm>
          <a:solidFill>
            <a:srgbClr val="FFFFFF"/>
          </a:solidFill>
          <a:ln/>
          <a:extLst>
            <a:ext uri="{FAA26D3D-D897-4be2-8F04-BA451C77F1D7}">
              <ma14:placeholderFlag xmlns="" xmlns:ma14="http://schemas.microsoft.com/office/mac/drawingml/2011/main" val="1"/>
            </a:ext>
          </a:extLst>
        </p:spPr>
      </p:sp>
      <p:sp>
        <p:nvSpPr>
          <p:cNvPr id="1928195"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lang="en-US" sz="1050" b="0" dirty="0">
                <a:latin typeface="Arial" charset="0"/>
                <a:cs typeface="+mn-cs"/>
              </a:rPr>
              <a:t>Answers: </a:t>
            </a:r>
            <a:r>
              <a:rPr lang="en-US" sz="1800" dirty="0">
                <a:effectLst/>
                <a:latin typeface="Arial" panose="020B0604020202020204" pitchFamily="34" charset="0"/>
                <a:ea typeface="Calibri" panose="020F0502020204030204" pitchFamily="34" charset="0"/>
                <a:cs typeface="Times New Roman" panose="02020603050405020304" pitchFamily="18" charset="0"/>
              </a:rPr>
              <a:t>Standards, sample size, randomization, blinding, replicates, stats, inclusion/exclusion criteria, sex (animal studies)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spcBef>
                <a:spcPct val="0"/>
              </a:spcBef>
              <a:defRPr/>
            </a:pPr>
            <a:endParaRPr lang="en-US" sz="1050" b="0" dirty="0">
              <a:latin typeface="Arial" charset="0"/>
              <a:cs typeface="+mn-cs"/>
            </a:endParaRPr>
          </a:p>
        </p:txBody>
      </p:sp>
    </p:spTree>
    <p:extLst>
      <p:ext uri="{BB962C8B-B14F-4D97-AF65-F5344CB8AC3E}">
        <p14:creationId xmlns:p14="http://schemas.microsoft.com/office/powerpoint/2010/main" val="37360317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12B7654-C1CA-0B46-829F-20C7BAF5D15F}" type="slidenum">
              <a:rPr kumimoji="0" lang="en-US" sz="1200" b="0" i="0" u="none" strike="noStrike" kern="1200" cap="none" spc="0" normalizeH="0" baseline="0" noProof="0">
                <a:ln>
                  <a:noFill/>
                </a:ln>
                <a:solidFill>
                  <a:srgbClr val="000000"/>
                </a:solidFill>
                <a:effectLst/>
                <a:uLnTx/>
                <a:uFillTx/>
                <a:latin typeface="Times" charset="0"/>
                <a:ea typeface="ＭＳ Ｐゴシック" charset="0"/>
                <a:cs typeface="+mn-cs"/>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a:ln>
                <a:noFill/>
              </a:ln>
              <a:solidFill>
                <a:srgbClr val="000000"/>
              </a:solidFill>
              <a:effectLst/>
              <a:uLnTx/>
              <a:uFillTx/>
              <a:latin typeface="Times" charset="0"/>
              <a:ea typeface="ＭＳ Ｐゴシック" charset="0"/>
              <a:cs typeface="+mn-cs"/>
            </a:endParaRPr>
          </a:p>
        </p:txBody>
      </p:sp>
      <p:sp>
        <p:nvSpPr>
          <p:cNvPr id="1928194" name="Rectangle 2"/>
          <p:cNvSpPr>
            <a:spLocks noGrp="1" noRot="1" noChangeAspect="1" noChangeArrowheads="1"/>
          </p:cNvSpPr>
          <p:nvPr>
            <p:ph type="sldImg"/>
          </p:nvPr>
        </p:nvSpPr>
        <p:spPr>
          <a:xfrm>
            <a:off x="1479550" y="779463"/>
            <a:ext cx="4040188" cy="3028950"/>
          </a:xfrm>
          <a:solidFill>
            <a:srgbClr val="FFFFFF"/>
          </a:solidFill>
          <a:ln/>
          <a:extLst>
            <a:ext uri="{FAA26D3D-D897-4be2-8F04-BA451C77F1D7}">
              <ma14:placeholderFlag xmlns:ma14="http://schemas.microsoft.com/office/mac/drawingml/2011/main" xmlns="" val="1"/>
            </a:ext>
          </a:extLst>
        </p:spPr>
      </p:sp>
      <p:sp>
        <p:nvSpPr>
          <p:cNvPr id="1928195"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a:spcBef>
                <a:spcPct val="0"/>
              </a:spcBef>
              <a:defRPr/>
            </a:pPr>
            <a:r>
              <a:rPr lang="en-US" sz="1400" dirty="0"/>
              <a:t>We all come to the bench with some sort of bias…how do we minimize this?</a:t>
            </a:r>
          </a:p>
          <a:p>
            <a:pPr>
              <a:spcBef>
                <a:spcPct val="0"/>
              </a:spcBef>
              <a:defRPr/>
            </a:pPr>
            <a:endParaRPr lang="en-US" sz="1400" dirty="0"/>
          </a:p>
          <a:p>
            <a:pPr>
              <a:spcBef>
                <a:spcPct val="0"/>
              </a:spcBef>
              <a:defRPr/>
            </a:pPr>
            <a:r>
              <a:rPr lang="en-US" sz="1400" dirty="0"/>
              <a:t>What is bias in research? </a:t>
            </a:r>
          </a:p>
          <a:p>
            <a:pPr>
              <a:spcBef>
                <a:spcPct val="0"/>
              </a:spcBef>
              <a:defRPr/>
            </a:pPr>
            <a:endParaRPr lang="en-US" sz="1400" dirty="0"/>
          </a:p>
          <a:p>
            <a:pPr>
              <a:spcBef>
                <a:spcPct val="0"/>
              </a:spcBef>
              <a:defRPr/>
            </a:pPr>
            <a:r>
              <a:rPr lang="en-US" sz="1400" dirty="0"/>
              <a:t>When you think of bias in an experiment, what comes to mind? </a:t>
            </a:r>
          </a:p>
          <a:p>
            <a:pPr>
              <a:spcBef>
                <a:spcPct val="0"/>
              </a:spcBef>
              <a:defRPr/>
            </a:pPr>
            <a:r>
              <a:rPr lang="en-US" sz="1400" b="0" dirty="0">
                <a:latin typeface="Arial" charset="0"/>
                <a:cs typeface="+mn-cs"/>
              </a:rPr>
              <a:t>Poor experimental/study design</a:t>
            </a:r>
          </a:p>
          <a:p>
            <a:pPr>
              <a:spcBef>
                <a:spcPct val="0"/>
              </a:spcBef>
              <a:defRPr/>
            </a:pPr>
            <a:r>
              <a:rPr lang="en-US" sz="1400" b="0" dirty="0">
                <a:latin typeface="Arial" charset="0"/>
                <a:cs typeface="+mn-cs"/>
              </a:rPr>
              <a:t>data collection errors</a:t>
            </a:r>
          </a:p>
          <a:p>
            <a:pPr>
              <a:spcBef>
                <a:spcPct val="0"/>
              </a:spcBef>
              <a:defRPr/>
            </a:pPr>
            <a:r>
              <a:rPr lang="en-US" sz="1400" b="0" dirty="0">
                <a:latin typeface="Arial" charset="0"/>
                <a:cs typeface="+mn-cs"/>
              </a:rPr>
              <a:t>doing experiment with expected result in mind</a:t>
            </a:r>
          </a:p>
          <a:p>
            <a:pPr>
              <a:spcBef>
                <a:spcPct val="0"/>
              </a:spcBef>
              <a:defRPr/>
            </a:pPr>
            <a:r>
              <a:rPr lang="en-US" sz="1400" b="0" dirty="0">
                <a:latin typeface="Arial" charset="0"/>
                <a:cs typeface="+mn-cs"/>
              </a:rPr>
              <a:t>poor training/technique</a:t>
            </a:r>
          </a:p>
          <a:p>
            <a:pPr>
              <a:spcBef>
                <a:spcPct val="0"/>
              </a:spcBef>
              <a:defRPr/>
            </a:pPr>
            <a:r>
              <a:rPr lang="en-US" sz="1400" b="0" dirty="0">
                <a:latin typeface="Arial" charset="0"/>
                <a:cs typeface="+mn-cs"/>
              </a:rPr>
              <a:t>improper statistical test or presentation of the data</a:t>
            </a:r>
            <a:endParaRPr lang="en-US" sz="1050" b="0" dirty="0">
              <a:latin typeface="Arial" charset="0"/>
              <a:cs typeface="+mn-cs"/>
            </a:endParaRPr>
          </a:p>
        </p:txBody>
      </p:sp>
    </p:spTree>
    <p:extLst>
      <p:ext uri="{BB962C8B-B14F-4D97-AF65-F5344CB8AC3E}">
        <p14:creationId xmlns:p14="http://schemas.microsoft.com/office/powerpoint/2010/main" val="31948937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12B7654-C1CA-0B46-829F-20C7BAF5D15F}" type="slidenum">
              <a:rPr kumimoji="0" lang="en-US" sz="1200" b="0" i="0" u="none" strike="noStrike" kern="1200" cap="none" spc="0" normalizeH="0" baseline="0" noProof="0">
                <a:ln>
                  <a:noFill/>
                </a:ln>
                <a:solidFill>
                  <a:srgbClr val="000000"/>
                </a:solidFill>
                <a:effectLst/>
                <a:uLnTx/>
                <a:uFillTx/>
                <a:latin typeface="Times" charset="0"/>
                <a:ea typeface="ＭＳ Ｐゴシック" charset="0"/>
                <a:cs typeface="+mn-cs"/>
              </a:rPr>
              <a:pPr marL="0" marR="0" lvl="0" indent="0" algn="r" defTabSz="914400" rtl="0" eaLnBrk="0" fontAlgn="base" latinLnBrk="0" hangingPunct="0">
                <a:lnSpc>
                  <a:spcPct val="100000"/>
                </a:lnSpc>
                <a:spcBef>
                  <a:spcPct val="0"/>
                </a:spcBef>
                <a:spcAft>
                  <a:spcPct val="0"/>
                </a:spcAft>
                <a:buClrTx/>
                <a:buSzTx/>
                <a:buFontTx/>
                <a:buNone/>
                <a:tabLst/>
                <a:defRPr/>
              </a:pPr>
              <a:t>10</a:t>
            </a:fld>
            <a:endParaRPr kumimoji="0" lang="en-US" sz="1200" b="0" i="0" u="none" strike="noStrike" kern="1200" cap="none" spc="0" normalizeH="0" baseline="0" noProof="0" dirty="0">
              <a:ln>
                <a:noFill/>
              </a:ln>
              <a:solidFill>
                <a:srgbClr val="000000"/>
              </a:solidFill>
              <a:effectLst/>
              <a:uLnTx/>
              <a:uFillTx/>
              <a:latin typeface="Times" charset="0"/>
              <a:ea typeface="ＭＳ Ｐゴシック" charset="0"/>
              <a:cs typeface="+mn-cs"/>
            </a:endParaRPr>
          </a:p>
        </p:txBody>
      </p:sp>
      <p:sp>
        <p:nvSpPr>
          <p:cNvPr id="1928194" name="Rectangle 2"/>
          <p:cNvSpPr>
            <a:spLocks noGrp="1" noRot="1" noChangeAspect="1" noChangeArrowheads="1"/>
          </p:cNvSpPr>
          <p:nvPr>
            <p:ph type="sldImg"/>
          </p:nvPr>
        </p:nvSpPr>
        <p:spPr>
          <a:xfrm>
            <a:off x="1479550" y="779463"/>
            <a:ext cx="4040188" cy="3028950"/>
          </a:xfrm>
          <a:solidFill>
            <a:srgbClr val="FFFFFF"/>
          </a:solidFill>
          <a:ln/>
          <a:extLst>
            <a:ext uri="{FAA26D3D-D897-4be2-8F04-BA451C77F1D7}">
              <ma14:placeholderFlag xmlns="" xmlns:ma14="http://schemas.microsoft.com/office/mac/drawingml/2011/main" val="1"/>
            </a:ext>
          </a:extLst>
        </p:spPr>
      </p:sp>
      <p:sp>
        <p:nvSpPr>
          <p:cNvPr id="1928195"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a:spcBef>
                <a:spcPct val="0"/>
              </a:spcBef>
              <a:defRPr/>
            </a:pPr>
            <a:r>
              <a:rPr lang="en-US" sz="1400" dirty="0"/>
              <a:t>We all come to the bench with some sort of bias…how do we minimize this?</a:t>
            </a:r>
          </a:p>
          <a:p>
            <a:pPr>
              <a:spcBef>
                <a:spcPct val="0"/>
              </a:spcBef>
              <a:defRPr/>
            </a:pPr>
            <a:endParaRPr lang="en-US" sz="1400" dirty="0"/>
          </a:p>
          <a:p>
            <a:pPr>
              <a:spcBef>
                <a:spcPct val="0"/>
              </a:spcBef>
              <a:defRPr/>
            </a:pPr>
            <a:r>
              <a:rPr lang="en-US" sz="1400" dirty="0"/>
              <a:t>What is bias in research? </a:t>
            </a:r>
          </a:p>
          <a:p>
            <a:pPr>
              <a:spcBef>
                <a:spcPct val="0"/>
              </a:spcBef>
              <a:defRPr/>
            </a:pPr>
            <a:endParaRPr lang="en-US" sz="1400" dirty="0"/>
          </a:p>
          <a:p>
            <a:pPr>
              <a:spcBef>
                <a:spcPct val="0"/>
              </a:spcBef>
              <a:defRPr/>
            </a:pPr>
            <a:r>
              <a:rPr lang="en-US" sz="1400" dirty="0"/>
              <a:t>When you think of bias in an experiment, what comes to mind? </a:t>
            </a:r>
          </a:p>
          <a:p>
            <a:pPr>
              <a:spcBef>
                <a:spcPct val="0"/>
              </a:spcBef>
              <a:defRPr/>
            </a:pPr>
            <a:r>
              <a:rPr lang="en-US" sz="1400" b="0" dirty="0">
                <a:latin typeface="Arial" charset="0"/>
                <a:cs typeface="+mn-cs"/>
              </a:rPr>
              <a:t>Poor experimental/study design</a:t>
            </a:r>
          </a:p>
          <a:p>
            <a:pPr>
              <a:spcBef>
                <a:spcPct val="0"/>
              </a:spcBef>
              <a:defRPr/>
            </a:pPr>
            <a:r>
              <a:rPr lang="en-US" sz="1400" b="0" dirty="0">
                <a:latin typeface="Arial" charset="0"/>
                <a:cs typeface="+mn-cs"/>
              </a:rPr>
              <a:t>data collection errors</a:t>
            </a:r>
          </a:p>
          <a:p>
            <a:pPr>
              <a:spcBef>
                <a:spcPct val="0"/>
              </a:spcBef>
              <a:defRPr/>
            </a:pPr>
            <a:r>
              <a:rPr lang="en-US" sz="1400" b="0" dirty="0">
                <a:latin typeface="Arial" charset="0"/>
                <a:cs typeface="+mn-cs"/>
              </a:rPr>
              <a:t>doing experiment with expected result in mind</a:t>
            </a:r>
          </a:p>
          <a:p>
            <a:pPr>
              <a:spcBef>
                <a:spcPct val="0"/>
              </a:spcBef>
              <a:defRPr/>
            </a:pPr>
            <a:r>
              <a:rPr lang="en-US" sz="1400" b="0" dirty="0">
                <a:latin typeface="Arial" charset="0"/>
                <a:cs typeface="+mn-cs"/>
              </a:rPr>
              <a:t>poor training/technique</a:t>
            </a:r>
          </a:p>
          <a:p>
            <a:pPr>
              <a:spcBef>
                <a:spcPct val="0"/>
              </a:spcBef>
              <a:defRPr/>
            </a:pPr>
            <a:r>
              <a:rPr lang="en-US" sz="1400" b="0" dirty="0">
                <a:latin typeface="Arial" charset="0"/>
                <a:cs typeface="+mn-cs"/>
              </a:rPr>
              <a:t>improper statistical test or presentation of the data</a:t>
            </a:r>
            <a:endParaRPr lang="en-US" sz="1050" b="0" dirty="0">
              <a:latin typeface="Arial" charset="0"/>
              <a:cs typeface="+mn-cs"/>
            </a:endParaRPr>
          </a:p>
        </p:txBody>
      </p:sp>
    </p:spTree>
    <p:extLst>
      <p:ext uri="{BB962C8B-B14F-4D97-AF65-F5344CB8AC3E}">
        <p14:creationId xmlns:p14="http://schemas.microsoft.com/office/powerpoint/2010/main" val="39632479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12B7654-C1CA-0B46-829F-20C7BAF5D15F}" type="slidenum">
              <a:rPr kumimoji="0" lang="en-US" sz="1200" b="0" i="0" u="none" strike="noStrike" kern="1200" cap="none" spc="0" normalizeH="0" baseline="0" noProof="0">
                <a:ln>
                  <a:noFill/>
                </a:ln>
                <a:solidFill>
                  <a:srgbClr val="000000"/>
                </a:solidFill>
                <a:effectLst/>
                <a:uLnTx/>
                <a:uFillTx/>
                <a:latin typeface="Times" charset="0"/>
                <a:ea typeface="ＭＳ Ｐゴシック" charset="0"/>
                <a:cs typeface="+mn-cs"/>
              </a:rPr>
              <a:pPr marL="0" marR="0" lvl="0" indent="0" algn="r" defTabSz="914400" rtl="0" eaLnBrk="0" fontAlgn="base" latinLnBrk="0" hangingPunct="0">
                <a:lnSpc>
                  <a:spcPct val="100000"/>
                </a:lnSpc>
                <a:spcBef>
                  <a:spcPct val="0"/>
                </a:spcBef>
                <a:spcAft>
                  <a:spcPct val="0"/>
                </a:spcAft>
                <a:buClrTx/>
                <a:buSzTx/>
                <a:buFontTx/>
                <a:buNone/>
                <a:tabLst/>
                <a:defRPr/>
              </a:pPr>
              <a:t>11</a:t>
            </a:fld>
            <a:endParaRPr kumimoji="0" lang="en-US" sz="1200" b="0" i="0" u="none" strike="noStrike" kern="1200" cap="none" spc="0" normalizeH="0" baseline="0" noProof="0" dirty="0">
              <a:ln>
                <a:noFill/>
              </a:ln>
              <a:solidFill>
                <a:srgbClr val="000000"/>
              </a:solidFill>
              <a:effectLst/>
              <a:uLnTx/>
              <a:uFillTx/>
              <a:latin typeface="Times" charset="0"/>
              <a:ea typeface="ＭＳ Ｐゴシック" charset="0"/>
              <a:cs typeface="+mn-cs"/>
            </a:endParaRPr>
          </a:p>
        </p:txBody>
      </p:sp>
      <p:sp>
        <p:nvSpPr>
          <p:cNvPr id="1928194" name="Rectangle 2"/>
          <p:cNvSpPr>
            <a:spLocks noGrp="1" noRot="1" noChangeAspect="1" noChangeArrowheads="1"/>
          </p:cNvSpPr>
          <p:nvPr>
            <p:ph type="sldImg"/>
          </p:nvPr>
        </p:nvSpPr>
        <p:spPr>
          <a:xfrm>
            <a:off x="1479550" y="779463"/>
            <a:ext cx="4040188" cy="3028950"/>
          </a:xfrm>
          <a:solidFill>
            <a:srgbClr val="FFFFFF"/>
          </a:solidFill>
          <a:ln/>
          <a:extLst>
            <a:ext uri="{FAA26D3D-D897-4be2-8F04-BA451C77F1D7}">
              <ma14:placeholderFlag xmlns="" xmlns:ma14="http://schemas.microsoft.com/office/mac/drawingml/2011/main" val="1"/>
            </a:ext>
          </a:extLst>
        </p:spPr>
      </p:sp>
      <p:sp>
        <p:nvSpPr>
          <p:cNvPr id="1928195"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a:spcBef>
                <a:spcPct val="0"/>
              </a:spcBef>
              <a:defRPr/>
            </a:pPr>
            <a:endParaRPr lang="en-US" sz="1050" b="0" dirty="0">
              <a:latin typeface="Arial" charset="0"/>
              <a:cs typeface="+mn-cs"/>
            </a:endParaRPr>
          </a:p>
        </p:txBody>
      </p:sp>
    </p:spTree>
    <p:extLst>
      <p:ext uri="{BB962C8B-B14F-4D97-AF65-F5344CB8AC3E}">
        <p14:creationId xmlns:p14="http://schemas.microsoft.com/office/powerpoint/2010/main" val="14838030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12B7654-C1CA-0B46-829F-20C7BAF5D15F}" type="slidenum">
              <a:rPr kumimoji="0" lang="en-US" sz="1200" b="0" i="0" u="none" strike="noStrike" kern="1200" cap="none" spc="0" normalizeH="0" baseline="0" noProof="0">
                <a:ln>
                  <a:noFill/>
                </a:ln>
                <a:solidFill>
                  <a:srgbClr val="000000"/>
                </a:solidFill>
                <a:effectLst/>
                <a:uLnTx/>
                <a:uFillTx/>
                <a:latin typeface="Times" charset="0"/>
                <a:ea typeface="ＭＳ Ｐゴシック" charset="0"/>
                <a:cs typeface="+mn-cs"/>
              </a:rPr>
              <a:pPr marL="0" marR="0" lvl="0" indent="0" algn="r" defTabSz="914400" rtl="0" eaLnBrk="0" fontAlgn="base" latinLnBrk="0" hangingPunct="0">
                <a:lnSpc>
                  <a:spcPct val="100000"/>
                </a:lnSpc>
                <a:spcBef>
                  <a:spcPct val="0"/>
                </a:spcBef>
                <a:spcAft>
                  <a:spcPct val="0"/>
                </a:spcAft>
                <a:buClrTx/>
                <a:buSzTx/>
                <a:buFontTx/>
                <a:buNone/>
                <a:tabLst/>
                <a:defRPr/>
              </a:pPr>
              <a:t>12</a:t>
            </a:fld>
            <a:endParaRPr kumimoji="0" lang="en-US" sz="1200" b="0" i="0" u="none" strike="noStrike" kern="1200" cap="none" spc="0" normalizeH="0" baseline="0" noProof="0" dirty="0">
              <a:ln>
                <a:noFill/>
              </a:ln>
              <a:solidFill>
                <a:srgbClr val="000000"/>
              </a:solidFill>
              <a:effectLst/>
              <a:uLnTx/>
              <a:uFillTx/>
              <a:latin typeface="Times" charset="0"/>
              <a:ea typeface="ＭＳ Ｐゴシック" charset="0"/>
              <a:cs typeface="+mn-cs"/>
            </a:endParaRPr>
          </a:p>
        </p:txBody>
      </p:sp>
      <p:sp>
        <p:nvSpPr>
          <p:cNvPr id="1928194" name="Rectangle 2"/>
          <p:cNvSpPr>
            <a:spLocks noGrp="1" noRot="1" noChangeAspect="1" noChangeArrowheads="1"/>
          </p:cNvSpPr>
          <p:nvPr>
            <p:ph type="sldImg"/>
          </p:nvPr>
        </p:nvSpPr>
        <p:spPr>
          <a:xfrm>
            <a:off x="1479550" y="779463"/>
            <a:ext cx="4040188" cy="3028950"/>
          </a:xfrm>
          <a:solidFill>
            <a:srgbClr val="FFFFFF"/>
          </a:solidFill>
          <a:ln/>
          <a:extLst>
            <a:ext uri="{FAA26D3D-D897-4be2-8F04-BA451C77F1D7}">
              <ma14:placeholderFlag xmlns:ma14="http://schemas.microsoft.com/office/mac/drawingml/2011/main" xmlns="" val="1"/>
            </a:ext>
          </a:extLst>
        </p:spPr>
      </p:sp>
      <p:sp>
        <p:nvSpPr>
          <p:cNvPr id="1928195"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a:spcBef>
                <a:spcPct val="0"/>
              </a:spcBef>
              <a:defRPr/>
            </a:pPr>
            <a:r>
              <a:rPr lang="en-US" sz="1050" b="0" dirty="0">
                <a:latin typeface="Arial" charset="0"/>
                <a:cs typeface="+mn-cs"/>
              </a:rPr>
              <a:t>Unavoidable: inherent experimental error for a given technique/method (cell counter/balance is only accurate to a specific decimal place)</a:t>
            </a:r>
          </a:p>
          <a:p>
            <a:pPr>
              <a:spcBef>
                <a:spcPct val="0"/>
              </a:spcBef>
              <a:defRPr/>
            </a:pPr>
            <a:r>
              <a:rPr lang="en-US" sz="1050" b="0" dirty="0">
                <a:latin typeface="Arial" charset="0"/>
                <a:cs typeface="+mn-cs"/>
              </a:rPr>
              <a:t>Avoidable: Not taking into account all possible variables (lack of controls), faulty instrument/equipment for data collection resulting in error</a:t>
            </a:r>
          </a:p>
          <a:p>
            <a:pPr>
              <a:spcBef>
                <a:spcPct val="0"/>
              </a:spcBef>
              <a:defRPr/>
            </a:pPr>
            <a:r>
              <a:rPr lang="en-US" sz="1050" b="0" dirty="0">
                <a:latin typeface="Arial" charset="0"/>
                <a:cs typeface="+mn-cs"/>
              </a:rPr>
              <a:t>Introduced: improper sample exclusion (omission bias), incorrect statistics, reporting bias (positive research vs. null hypothesis results)</a:t>
            </a:r>
          </a:p>
        </p:txBody>
      </p:sp>
    </p:spTree>
    <p:extLst>
      <p:ext uri="{BB962C8B-B14F-4D97-AF65-F5344CB8AC3E}">
        <p14:creationId xmlns:p14="http://schemas.microsoft.com/office/powerpoint/2010/main" val="14859983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12B7654-C1CA-0B46-829F-20C7BAF5D15F}" type="slidenum">
              <a:rPr kumimoji="0" lang="en-US" sz="1200" b="0" i="0" u="none" strike="noStrike" kern="1200" cap="none" spc="0" normalizeH="0" baseline="0" noProof="0">
                <a:ln>
                  <a:noFill/>
                </a:ln>
                <a:solidFill>
                  <a:srgbClr val="000000"/>
                </a:solidFill>
                <a:effectLst/>
                <a:uLnTx/>
                <a:uFillTx/>
                <a:latin typeface="Times" charset="0"/>
                <a:ea typeface="ＭＳ Ｐゴシック" charset="0"/>
                <a:cs typeface="+mn-cs"/>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0" lang="en-US" sz="1200" b="0" i="0" u="none" strike="noStrike" kern="1200" cap="none" spc="0" normalizeH="0" baseline="0" noProof="0" dirty="0">
              <a:ln>
                <a:noFill/>
              </a:ln>
              <a:solidFill>
                <a:srgbClr val="000000"/>
              </a:solidFill>
              <a:effectLst/>
              <a:uLnTx/>
              <a:uFillTx/>
              <a:latin typeface="Times" charset="0"/>
              <a:ea typeface="ＭＳ Ｐゴシック" charset="0"/>
              <a:cs typeface="+mn-cs"/>
            </a:endParaRPr>
          </a:p>
        </p:txBody>
      </p:sp>
      <p:sp>
        <p:nvSpPr>
          <p:cNvPr id="1928194" name="Rectangle 2"/>
          <p:cNvSpPr>
            <a:spLocks noGrp="1" noRot="1" noChangeAspect="1" noChangeArrowheads="1"/>
          </p:cNvSpPr>
          <p:nvPr>
            <p:ph type="sldImg"/>
          </p:nvPr>
        </p:nvSpPr>
        <p:spPr>
          <a:xfrm>
            <a:off x="1479550" y="779463"/>
            <a:ext cx="4040188" cy="3028950"/>
          </a:xfrm>
          <a:solidFill>
            <a:srgbClr val="FFFFFF"/>
          </a:solidFill>
          <a:ln/>
          <a:extLst>
            <a:ext uri="{FAA26D3D-D897-4be2-8F04-BA451C77F1D7}">
              <ma14:placeholderFlag xmlns="" xmlns:ma14="http://schemas.microsoft.com/office/mac/drawingml/2011/main" val="1"/>
            </a:ext>
          </a:extLst>
        </p:spPr>
      </p:sp>
      <p:sp>
        <p:nvSpPr>
          <p:cNvPr id="1928195"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marL="342900" indent="-342900">
              <a:spcBef>
                <a:spcPct val="0"/>
              </a:spcBef>
              <a:buFont typeface="+mj-lt"/>
              <a:buAutoNum type="arabicPeriod"/>
              <a:defRPr/>
            </a:pPr>
            <a:r>
              <a:rPr lang="en-US" sz="1400" dirty="0"/>
              <a:t>Do you think there is a component of laboratory and research culture that must be considered when addressing reproducibility and rigor in research?</a:t>
            </a:r>
          </a:p>
          <a:p>
            <a:pPr marL="342900" indent="-342900">
              <a:spcBef>
                <a:spcPct val="0"/>
              </a:spcBef>
              <a:buFont typeface="+mj-lt"/>
              <a:buAutoNum type="arabicPeriod"/>
              <a:defRPr/>
            </a:pPr>
            <a:r>
              <a:rPr lang="en-US" sz="1400" dirty="0"/>
              <a:t>How do you think bias might affect what is documented in a protocol, or detailed in a materials and methods section? </a:t>
            </a:r>
            <a:endParaRPr lang="en-US" sz="1050" b="0" dirty="0">
              <a:latin typeface="Arial" charset="0"/>
              <a:cs typeface="+mn-cs"/>
            </a:endParaRPr>
          </a:p>
        </p:txBody>
      </p:sp>
    </p:spTree>
    <p:extLst>
      <p:ext uri="{BB962C8B-B14F-4D97-AF65-F5344CB8AC3E}">
        <p14:creationId xmlns:p14="http://schemas.microsoft.com/office/powerpoint/2010/main" val="30810071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12B7654-C1CA-0B46-829F-20C7BAF5D15F}" type="slidenum">
              <a:rPr kumimoji="0" lang="en-US" sz="1200" b="0" i="0" u="none" strike="noStrike" kern="1200" cap="none" spc="0" normalizeH="0" baseline="0" noProof="0">
                <a:ln>
                  <a:noFill/>
                </a:ln>
                <a:solidFill>
                  <a:srgbClr val="000000"/>
                </a:solidFill>
                <a:effectLst/>
                <a:uLnTx/>
                <a:uFillTx/>
                <a:latin typeface="Times" charset="0"/>
                <a:ea typeface="ＭＳ Ｐゴシック" charset="0"/>
                <a:cs typeface="+mn-cs"/>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lang="en-US" sz="1200" b="0" i="0" u="none" strike="noStrike" kern="1200" cap="none" spc="0" normalizeH="0" baseline="0" noProof="0" dirty="0">
              <a:ln>
                <a:noFill/>
              </a:ln>
              <a:solidFill>
                <a:srgbClr val="000000"/>
              </a:solidFill>
              <a:effectLst/>
              <a:uLnTx/>
              <a:uFillTx/>
              <a:latin typeface="Times" charset="0"/>
              <a:ea typeface="ＭＳ Ｐゴシック" charset="0"/>
              <a:cs typeface="+mn-cs"/>
            </a:endParaRPr>
          </a:p>
        </p:txBody>
      </p:sp>
      <p:sp>
        <p:nvSpPr>
          <p:cNvPr id="1928194" name="Rectangle 2"/>
          <p:cNvSpPr>
            <a:spLocks noGrp="1" noRot="1" noChangeAspect="1" noChangeArrowheads="1"/>
          </p:cNvSpPr>
          <p:nvPr>
            <p:ph type="sldImg"/>
          </p:nvPr>
        </p:nvSpPr>
        <p:spPr>
          <a:xfrm>
            <a:off x="1479550" y="779463"/>
            <a:ext cx="4040188" cy="3028950"/>
          </a:xfrm>
          <a:solidFill>
            <a:srgbClr val="FFFFFF"/>
          </a:solidFill>
          <a:ln/>
          <a:extLst>
            <a:ext uri="{FAA26D3D-D897-4be2-8F04-BA451C77F1D7}">
              <ma14:placeholderFlag xmlns:ma14="http://schemas.microsoft.com/office/mac/drawingml/2011/main" xmlns="" val="1"/>
            </a:ext>
          </a:extLst>
        </p:spPr>
      </p:sp>
      <p:sp>
        <p:nvSpPr>
          <p:cNvPr id="1928195"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a:spcBef>
                <a:spcPct val="0"/>
              </a:spcBef>
              <a:defRPr/>
            </a:pPr>
            <a:endParaRPr lang="en-US" sz="1050" b="0" dirty="0">
              <a:latin typeface="Arial" charset="0"/>
              <a:cs typeface="+mn-cs"/>
            </a:endParaRPr>
          </a:p>
        </p:txBody>
      </p:sp>
    </p:spTree>
    <p:extLst>
      <p:ext uri="{BB962C8B-B14F-4D97-AF65-F5344CB8AC3E}">
        <p14:creationId xmlns:p14="http://schemas.microsoft.com/office/powerpoint/2010/main" val="2640272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12B7654-C1CA-0B46-829F-20C7BAF5D15F}" type="slidenum">
              <a:rPr kumimoji="0" lang="en-US" sz="1200" b="0" i="0" u="none" strike="noStrike" kern="1200" cap="none" spc="0" normalizeH="0" baseline="0" noProof="0">
                <a:ln>
                  <a:noFill/>
                </a:ln>
                <a:solidFill>
                  <a:srgbClr val="000000"/>
                </a:solidFill>
                <a:effectLst/>
                <a:uLnTx/>
                <a:uFillTx/>
                <a:latin typeface="Times" charset="0"/>
                <a:ea typeface="ＭＳ Ｐゴシック" charset="0"/>
                <a:cs typeface="+mn-cs"/>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en-US" sz="1200" b="0" i="0" u="none" strike="noStrike" kern="1200" cap="none" spc="0" normalizeH="0" baseline="0" noProof="0" dirty="0">
              <a:ln>
                <a:noFill/>
              </a:ln>
              <a:solidFill>
                <a:srgbClr val="000000"/>
              </a:solidFill>
              <a:effectLst/>
              <a:uLnTx/>
              <a:uFillTx/>
              <a:latin typeface="Times" charset="0"/>
              <a:ea typeface="ＭＳ Ｐゴシック" charset="0"/>
              <a:cs typeface="+mn-cs"/>
            </a:endParaRPr>
          </a:p>
        </p:txBody>
      </p:sp>
      <p:sp>
        <p:nvSpPr>
          <p:cNvPr id="1928194" name="Rectangle 2"/>
          <p:cNvSpPr>
            <a:spLocks noGrp="1" noRot="1" noChangeAspect="1" noChangeArrowheads="1"/>
          </p:cNvSpPr>
          <p:nvPr>
            <p:ph type="sldImg"/>
          </p:nvPr>
        </p:nvSpPr>
        <p:spPr>
          <a:xfrm>
            <a:off x="1479550" y="779463"/>
            <a:ext cx="4040188" cy="3028950"/>
          </a:xfrm>
          <a:solidFill>
            <a:srgbClr val="FFFFFF"/>
          </a:solidFill>
          <a:ln/>
          <a:extLst>
            <a:ext uri="{FAA26D3D-D897-4be2-8F04-BA451C77F1D7}">
              <ma14:placeholderFlag xmlns="" xmlns:ma14="http://schemas.microsoft.com/office/mac/drawingml/2011/main" val="1"/>
            </a:ext>
          </a:extLst>
        </p:spPr>
      </p:sp>
      <p:sp>
        <p:nvSpPr>
          <p:cNvPr id="1928195"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a:spcBef>
                <a:spcPct val="0"/>
              </a:spcBef>
              <a:defRPr/>
            </a:pPr>
            <a:r>
              <a:rPr lang="en-US" sz="1050" b="0" dirty="0">
                <a:latin typeface="Arial" charset="0"/>
                <a:cs typeface="+mn-cs"/>
              </a:rPr>
              <a:t>Have you ever felt pressure, either from your PI or reviews of a submitted paper, to obtain a specific result?</a:t>
            </a:r>
          </a:p>
          <a:p>
            <a:pPr>
              <a:spcBef>
                <a:spcPct val="0"/>
              </a:spcBef>
              <a:defRPr/>
            </a:pPr>
            <a:r>
              <a:rPr lang="en-US" sz="1050" b="0" dirty="0">
                <a:latin typeface="Arial" charset="0"/>
                <a:cs typeface="+mn-cs"/>
              </a:rPr>
              <a:t>Blinding and randomization – have you done this before in your own experiments? Ask your friends to help. </a:t>
            </a:r>
          </a:p>
          <a:p>
            <a:pPr>
              <a:spcBef>
                <a:spcPct val="0"/>
              </a:spcBef>
              <a:defRPr/>
            </a:pPr>
            <a:r>
              <a:rPr lang="en-US" sz="1400" dirty="0"/>
              <a:t>From video on blinding, if the results were what they hoped/expected</a:t>
            </a:r>
            <a:r>
              <a:rPr lang="en-US" sz="1050" b="0" dirty="0">
                <a:latin typeface="Arial" charset="0"/>
                <a:cs typeface="+mn-cs"/>
              </a:rPr>
              <a:t>, would they have explored further? CONFIRMATION BIAS</a:t>
            </a:r>
          </a:p>
          <a:p>
            <a:pPr>
              <a:spcBef>
                <a:spcPct val="0"/>
              </a:spcBef>
              <a:defRPr/>
            </a:pPr>
            <a:endParaRPr lang="en-US" sz="1050" b="0" dirty="0">
              <a:latin typeface="Arial" charset="0"/>
              <a:cs typeface="+mn-cs"/>
            </a:endParaRPr>
          </a:p>
        </p:txBody>
      </p:sp>
    </p:spTree>
    <p:extLst>
      <p:ext uri="{BB962C8B-B14F-4D97-AF65-F5344CB8AC3E}">
        <p14:creationId xmlns:p14="http://schemas.microsoft.com/office/powerpoint/2010/main" val="34629833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12B7654-C1CA-0B46-829F-20C7BAF5D15F}" type="slidenum">
              <a:rPr kumimoji="0" lang="en-US" sz="1200" b="0" i="0" u="none" strike="noStrike" kern="1200" cap="none" spc="0" normalizeH="0" baseline="0" noProof="0">
                <a:ln>
                  <a:noFill/>
                </a:ln>
                <a:solidFill>
                  <a:srgbClr val="000000"/>
                </a:solidFill>
                <a:effectLst/>
                <a:uLnTx/>
                <a:uFillTx/>
                <a:latin typeface="Times" charset="0"/>
                <a:ea typeface="ＭＳ Ｐゴシック" charset="0"/>
                <a:cs typeface="+mn-cs"/>
              </a:rPr>
              <a:pPr marL="0" marR="0" lvl="0" indent="0" algn="r" defTabSz="914400" rtl="0" eaLnBrk="0" fontAlgn="base" latinLnBrk="0" hangingPunct="0">
                <a:lnSpc>
                  <a:spcPct val="100000"/>
                </a:lnSpc>
                <a:spcBef>
                  <a:spcPct val="0"/>
                </a:spcBef>
                <a:spcAft>
                  <a:spcPct val="0"/>
                </a:spcAft>
                <a:buClrTx/>
                <a:buSzTx/>
                <a:buFontTx/>
                <a:buNone/>
                <a:tabLst/>
                <a:defRPr/>
              </a:pPr>
              <a:t>16</a:t>
            </a:fld>
            <a:endParaRPr kumimoji="0" lang="en-US" sz="1200" b="0" i="0" u="none" strike="noStrike" kern="1200" cap="none" spc="0" normalizeH="0" baseline="0" noProof="0" dirty="0">
              <a:ln>
                <a:noFill/>
              </a:ln>
              <a:solidFill>
                <a:srgbClr val="000000"/>
              </a:solidFill>
              <a:effectLst/>
              <a:uLnTx/>
              <a:uFillTx/>
              <a:latin typeface="Times" charset="0"/>
              <a:ea typeface="ＭＳ Ｐゴシック" charset="0"/>
              <a:cs typeface="+mn-cs"/>
            </a:endParaRPr>
          </a:p>
        </p:txBody>
      </p:sp>
      <p:sp>
        <p:nvSpPr>
          <p:cNvPr id="1928194" name="Rectangle 2"/>
          <p:cNvSpPr>
            <a:spLocks noGrp="1" noRot="1" noChangeAspect="1" noChangeArrowheads="1"/>
          </p:cNvSpPr>
          <p:nvPr>
            <p:ph type="sldImg"/>
          </p:nvPr>
        </p:nvSpPr>
        <p:spPr>
          <a:xfrm>
            <a:off x="1479550" y="779463"/>
            <a:ext cx="4040188" cy="3028950"/>
          </a:xfrm>
          <a:solidFill>
            <a:srgbClr val="FFFFFF"/>
          </a:solidFill>
          <a:ln/>
          <a:extLst>
            <a:ext uri="{FAA26D3D-D897-4be2-8F04-BA451C77F1D7}">
              <ma14:placeholderFlag xmlns:ma14="http://schemas.microsoft.com/office/mac/drawingml/2011/main" xmlns="" val="1"/>
            </a:ext>
          </a:extLst>
        </p:spPr>
      </p:sp>
      <p:sp>
        <p:nvSpPr>
          <p:cNvPr id="1928195"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a:spcBef>
                <a:spcPct val="0"/>
              </a:spcBef>
              <a:defRPr/>
            </a:pPr>
            <a:r>
              <a:rPr lang="en-US" sz="1050" b="0" dirty="0">
                <a:latin typeface="Arial" charset="0"/>
                <a:cs typeface="+mn-cs"/>
              </a:rPr>
              <a:t>What do I mean by hypothesis and discovery-based research?</a:t>
            </a:r>
          </a:p>
          <a:p>
            <a:pPr>
              <a:spcBef>
                <a:spcPct val="0"/>
              </a:spcBef>
              <a:defRPr/>
            </a:pPr>
            <a:endParaRPr lang="en-US" sz="1050" b="0" dirty="0">
              <a:latin typeface="Arial" charset="0"/>
              <a:cs typeface="+mn-cs"/>
            </a:endParaRPr>
          </a:p>
          <a:p>
            <a:pPr>
              <a:spcBef>
                <a:spcPct val="0"/>
              </a:spcBef>
              <a:defRPr/>
            </a:pPr>
            <a:r>
              <a:rPr lang="en-US" sz="1050" b="0" dirty="0">
                <a:latin typeface="Arial" charset="0"/>
                <a:cs typeface="+mn-cs"/>
              </a:rPr>
              <a:t>Hypothesis (scientific method, starts with a question/prediction to test) | Discovery-based (</a:t>
            </a:r>
            <a:r>
              <a:rPr lang="en-US" sz="1050" b="0" dirty="0" err="1">
                <a:latin typeface="Arial" charset="0"/>
                <a:cs typeface="+mn-cs"/>
              </a:rPr>
              <a:t>unbaised</a:t>
            </a:r>
            <a:r>
              <a:rPr lang="en-US" sz="1050" b="0" dirty="0">
                <a:latin typeface="Arial" charset="0"/>
                <a:cs typeface="+mn-cs"/>
              </a:rPr>
              <a:t> screen or experiment, lacking former info/knowledge on question)</a:t>
            </a:r>
          </a:p>
          <a:p>
            <a:pPr>
              <a:spcBef>
                <a:spcPct val="0"/>
              </a:spcBef>
              <a:defRPr/>
            </a:pPr>
            <a:endParaRPr lang="en-US" sz="1050" b="0" dirty="0">
              <a:latin typeface="Arial" charset="0"/>
              <a:cs typeface="+mn-cs"/>
            </a:endParaRPr>
          </a:p>
          <a:p>
            <a:pPr>
              <a:spcBef>
                <a:spcPct val="0"/>
              </a:spcBef>
              <a:defRPr/>
            </a:pPr>
            <a:r>
              <a:rPr lang="en-US" sz="1050" b="0" dirty="0">
                <a:latin typeface="Arial" charset="0"/>
                <a:cs typeface="+mn-cs"/>
              </a:rPr>
              <a:t>Discovery-based = </a:t>
            </a:r>
            <a:r>
              <a:rPr lang="en-US" sz="1050" b="0" i="1" dirty="0">
                <a:latin typeface="Arial" charset="0"/>
                <a:cs typeface="+mn-cs"/>
              </a:rPr>
              <a:t>Hypothesis-generating research</a:t>
            </a:r>
          </a:p>
        </p:txBody>
      </p:sp>
    </p:spTree>
    <p:extLst>
      <p:ext uri="{BB962C8B-B14F-4D97-AF65-F5344CB8AC3E}">
        <p14:creationId xmlns:p14="http://schemas.microsoft.com/office/powerpoint/2010/main" val="4846005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12B7654-C1CA-0B46-829F-20C7BAF5D15F}" type="slidenum">
              <a:rPr kumimoji="0" lang="en-US" sz="1200" b="0" i="0" u="none" strike="noStrike" kern="1200" cap="none" spc="0" normalizeH="0" baseline="0" noProof="0">
                <a:ln>
                  <a:noFill/>
                </a:ln>
                <a:solidFill>
                  <a:srgbClr val="000000"/>
                </a:solidFill>
                <a:effectLst/>
                <a:uLnTx/>
                <a:uFillTx/>
                <a:latin typeface="Times" charset="0"/>
                <a:ea typeface="ＭＳ Ｐゴシック" charset="0"/>
                <a:cs typeface="+mn-cs"/>
              </a:rPr>
              <a:pPr marL="0" marR="0" lvl="0" indent="0" algn="r" defTabSz="914400" rtl="0" eaLnBrk="0" fontAlgn="base" latinLnBrk="0" hangingPunct="0">
                <a:lnSpc>
                  <a:spcPct val="100000"/>
                </a:lnSpc>
                <a:spcBef>
                  <a:spcPct val="0"/>
                </a:spcBef>
                <a:spcAft>
                  <a:spcPct val="0"/>
                </a:spcAft>
                <a:buClrTx/>
                <a:buSzTx/>
                <a:buFontTx/>
                <a:buNone/>
                <a:tabLst/>
                <a:defRPr/>
              </a:pPr>
              <a:t>17</a:t>
            </a:fld>
            <a:endParaRPr kumimoji="0" lang="en-US" sz="1200" b="0" i="0" u="none" strike="noStrike" kern="1200" cap="none" spc="0" normalizeH="0" baseline="0" noProof="0" dirty="0">
              <a:ln>
                <a:noFill/>
              </a:ln>
              <a:solidFill>
                <a:srgbClr val="000000"/>
              </a:solidFill>
              <a:effectLst/>
              <a:uLnTx/>
              <a:uFillTx/>
              <a:latin typeface="Times" charset="0"/>
              <a:ea typeface="ＭＳ Ｐゴシック" charset="0"/>
              <a:cs typeface="+mn-cs"/>
            </a:endParaRPr>
          </a:p>
        </p:txBody>
      </p:sp>
      <p:sp>
        <p:nvSpPr>
          <p:cNvPr id="1928194" name="Rectangle 2"/>
          <p:cNvSpPr>
            <a:spLocks noGrp="1" noRot="1" noChangeAspect="1" noChangeArrowheads="1"/>
          </p:cNvSpPr>
          <p:nvPr>
            <p:ph type="sldImg"/>
          </p:nvPr>
        </p:nvSpPr>
        <p:spPr>
          <a:xfrm>
            <a:off x="1479550" y="779463"/>
            <a:ext cx="4040188" cy="3028950"/>
          </a:xfrm>
          <a:solidFill>
            <a:srgbClr val="FFFFFF"/>
          </a:solidFill>
          <a:ln/>
          <a:extLst>
            <a:ext uri="{FAA26D3D-D897-4be2-8F04-BA451C77F1D7}">
              <ma14:placeholderFlag xmlns="" xmlns:ma14="http://schemas.microsoft.com/office/mac/drawingml/2011/main" val="1"/>
            </a:ext>
          </a:extLst>
        </p:spPr>
      </p:sp>
      <p:sp>
        <p:nvSpPr>
          <p:cNvPr id="1928195"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a:spcBef>
                <a:spcPct val="0"/>
              </a:spcBef>
              <a:defRPr/>
            </a:pPr>
            <a:r>
              <a:rPr lang="en-US" sz="1050" b="0" dirty="0">
                <a:latin typeface="Arial" charset="0"/>
                <a:cs typeface="+mn-cs"/>
              </a:rPr>
              <a:t>Hypothesis (scientific method, starts with a question/prediction to test) | Discovery-based (</a:t>
            </a:r>
            <a:r>
              <a:rPr lang="en-US" sz="1050" b="0" dirty="0" err="1">
                <a:latin typeface="Arial" charset="0"/>
                <a:cs typeface="+mn-cs"/>
              </a:rPr>
              <a:t>unbaised</a:t>
            </a:r>
            <a:r>
              <a:rPr lang="en-US" sz="1050" b="0" dirty="0">
                <a:latin typeface="Arial" charset="0"/>
                <a:cs typeface="+mn-cs"/>
              </a:rPr>
              <a:t> screen or experiment, lacking former info/knowledge on question)</a:t>
            </a:r>
          </a:p>
          <a:p>
            <a:pPr>
              <a:spcBef>
                <a:spcPct val="0"/>
              </a:spcBef>
              <a:defRPr/>
            </a:pPr>
            <a:endParaRPr lang="en-US" sz="1050" b="0" dirty="0">
              <a:latin typeface="Arial" charset="0"/>
              <a:cs typeface="+mn-cs"/>
            </a:endParaRPr>
          </a:p>
          <a:p>
            <a:pPr>
              <a:spcBef>
                <a:spcPct val="0"/>
              </a:spcBef>
              <a:defRPr/>
            </a:pPr>
            <a:r>
              <a:rPr lang="en-US" sz="1050" b="0" dirty="0">
                <a:latin typeface="Arial" charset="0"/>
                <a:cs typeface="+mn-cs"/>
              </a:rPr>
              <a:t>Discovery-based = Hypothesis-generating research</a:t>
            </a:r>
          </a:p>
        </p:txBody>
      </p:sp>
    </p:spTree>
    <p:extLst>
      <p:ext uri="{BB962C8B-B14F-4D97-AF65-F5344CB8AC3E}">
        <p14:creationId xmlns:p14="http://schemas.microsoft.com/office/powerpoint/2010/main" val="853293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12B7654-C1CA-0B46-829F-20C7BAF5D15F}" type="slidenum">
              <a:rPr kumimoji="0" lang="en-US" sz="1200" b="0" i="0" u="none" strike="noStrike" kern="1200" cap="none" spc="0" normalizeH="0" baseline="0" noProof="0">
                <a:ln>
                  <a:noFill/>
                </a:ln>
                <a:solidFill>
                  <a:srgbClr val="000000"/>
                </a:solidFill>
                <a:effectLst/>
                <a:uLnTx/>
                <a:uFillTx/>
                <a:latin typeface="Times" charset="0"/>
                <a:ea typeface="ＭＳ Ｐゴシック" charset="0"/>
                <a:cs typeface="+mn-cs"/>
              </a:rPr>
              <a:pPr marL="0" marR="0" lvl="0" indent="0" algn="r" defTabSz="914400" rtl="0" eaLnBrk="0" fontAlgn="base" latinLnBrk="0" hangingPunct="0">
                <a:lnSpc>
                  <a:spcPct val="100000"/>
                </a:lnSpc>
                <a:spcBef>
                  <a:spcPct val="0"/>
                </a:spcBef>
                <a:spcAft>
                  <a:spcPct val="0"/>
                </a:spcAft>
                <a:buClrTx/>
                <a:buSzTx/>
                <a:buFontTx/>
                <a:buNone/>
                <a:tabLst/>
                <a:defRPr/>
              </a:pPr>
              <a:t>18</a:t>
            </a:fld>
            <a:endParaRPr kumimoji="0" lang="en-US" sz="1200" b="0" i="0" u="none" strike="noStrike" kern="1200" cap="none" spc="0" normalizeH="0" baseline="0" noProof="0" dirty="0">
              <a:ln>
                <a:noFill/>
              </a:ln>
              <a:solidFill>
                <a:srgbClr val="000000"/>
              </a:solidFill>
              <a:effectLst/>
              <a:uLnTx/>
              <a:uFillTx/>
              <a:latin typeface="Times" charset="0"/>
              <a:ea typeface="ＭＳ Ｐゴシック" charset="0"/>
              <a:cs typeface="+mn-cs"/>
            </a:endParaRPr>
          </a:p>
        </p:txBody>
      </p:sp>
      <p:sp>
        <p:nvSpPr>
          <p:cNvPr id="1928194" name="Rectangle 2"/>
          <p:cNvSpPr>
            <a:spLocks noGrp="1" noRot="1" noChangeAspect="1" noChangeArrowheads="1"/>
          </p:cNvSpPr>
          <p:nvPr>
            <p:ph type="sldImg"/>
          </p:nvPr>
        </p:nvSpPr>
        <p:spPr>
          <a:xfrm>
            <a:off x="1479550" y="779463"/>
            <a:ext cx="4040188" cy="3028950"/>
          </a:xfrm>
          <a:solidFill>
            <a:srgbClr val="FFFFFF"/>
          </a:solidFill>
          <a:ln/>
          <a:extLst>
            <a:ext uri="{FAA26D3D-D897-4be2-8F04-BA451C77F1D7}">
              <ma14:placeholderFlag xmlns:ma14="http://schemas.microsoft.com/office/mac/drawingml/2011/main" xmlns="" val="1"/>
            </a:ext>
          </a:extLst>
        </p:spPr>
      </p:sp>
      <p:sp>
        <p:nvSpPr>
          <p:cNvPr id="1928195"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a:spcBef>
                <a:spcPct val="0"/>
              </a:spcBef>
              <a:defRPr/>
            </a:pPr>
            <a:r>
              <a:rPr lang="en-US" sz="1050" b="0" dirty="0">
                <a:latin typeface="Arial" charset="0"/>
                <a:cs typeface="+mn-cs"/>
              </a:rPr>
              <a:t>Advantages/Disadvantages – </a:t>
            </a:r>
          </a:p>
          <a:p>
            <a:pPr>
              <a:spcBef>
                <a:spcPct val="0"/>
              </a:spcBef>
              <a:defRPr/>
            </a:pPr>
            <a:r>
              <a:rPr lang="en-US" sz="1050" b="0" dirty="0">
                <a:latin typeface="Arial" charset="0"/>
                <a:cs typeface="+mn-cs"/>
              </a:rPr>
              <a:t>Hypothesis-driven: hypothesis could be wrong/be the opposite/alternative, may be difficult to set up experiment to test hypothesis, how exciting is the question?, incremental</a:t>
            </a:r>
          </a:p>
          <a:p>
            <a:pPr>
              <a:spcBef>
                <a:spcPct val="0"/>
              </a:spcBef>
              <a:defRPr/>
            </a:pPr>
            <a:endParaRPr lang="en-US" sz="1050" b="0" dirty="0">
              <a:latin typeface="Arial" charset="0"/>
              <a:cs typeface="+mn-cs"/>
            </a:endParaRPr>
          </a:p>
          <a:p>
            <a:pPr>
              <a:spcBef>
                <a:spcPct val="0"/>
              </a:spcBef>
              <a:defRPr/>
            </a:pPr>
            <a:r>
              <a:rPr lang="en-US" sz="1050" b="0" dirty="0">
                <a:latin typeface="Arial" charset="0"/>
                <a:cs typeface="+mn-cs"/>
              </a:rPr>
              <a:t>Discovery-based: fishing expedition, no hypothesis initially, creative/innovative</a:t>
            </a:r>
          </a:p>
        </p:txBody>
      </p:sp>
    </p:spTree>
    <p:extLst>
      <p:ext uri="{BB962C8B-B14F-4D97-AF65-F5344CB8AC3E}">
        <p14:creationId xmlns:p14="http://schemas.microsoft.com/office/powerpoint/2010/main" val="6377804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12B7654-C1CA-0B46-829F-20C7BAF5D15F}" type="slidenum">
              <a:rPr kumimoji="0" lang="en-US" sz="1200" b="0" i="0" u="none" strike="noStrike" kern="1200" cap="none" spc="0" normalizeH="0" baseline="0" noProof="0">
                <a:ln>
                  <a:noFill/>
                </a:ln>
                <a:solidFill>
                  <a:srgbClr val="000000"/>
                </a:solidFill>
                <a:effectLst/>
                <a:uLnTx/>
                <a:uFillTx/>
                <a:latin typeface="Times" charset="0"/>
                <a:ea typeface="ＭＳ Ｐゴシック" charset="0"/>
                <a:cs typeface="+mn-cs"/>
              </a:rPr>
              <a:pPr marL="0" marR="0" lvl="0" indent="0" algn="r" defTabSz="914400" rtl="0" eaLnBrk="0" fontAlgn="base" latinLnBrk="0" hangingPunct="0">
                <a:lnSpc>
                  <a:spcPct val="100000"/>
                </a:lnSpc>
                <a:spcBef>
                  <a:spcPct val="0"/>
                </a:spcBef>
                <a:spcAft>
                  <a:spcPct val="0"/>
                </a:spcAft>
                <a:buClrTx/>
                <a:buSzTx/>
                <a:buFontTx/>
                <a:buNone/>
                <a:tabLst/>
                <a:defRPr/>
              </a:pPr>
              <a:t>19</a:t>
            </a:fld>
            <a:endParaRPr kumimoji="0" lang="en-US" sz="1200" b="0" i="0" u="none" strike="noStrike" kern="1200" cap="none" spc="0" normalizeH="0" baseline="0" noProof="0" dirty="0">
              <a:ln>
                <a:noFill/>
              </a:ln>
              <a:solidFill>
                <a:srgbClr val="000000"/>
              </a:solidFill>
              <a:effectLst/>
              <a:uLnTx/>
              <a:uFillTx/>
              <a:latin typeface="Times" charset="0"/>
              <a:ea typeface="ＭＳ Ｐゴシック" charset="0"/>
              <a:cs typeface="+mn-cs"/>
            </a:endParaRPr>
          </a:p>
        </p:txBody>
      </p:sp>
      <p:sp>
        <p:nvSpPr>
          <p:cNvPr id="1928194" name="Rectangle 2"/>
          <p:cNvSpPr>
            <a:spLocks noGrp="1" noRot="1" noChangeAspect="1" noChangeArrowheads="1"/>
          </p:cNvSpPr>
          <p:nvPr>
            <p:ph type="sldImg"/>
          </p:nvPr>
        </p:nvSpPr>
        <p:spPr>
          <a:xfrm>
            <a:off x="1479550" y="779463"/>
            <a:ext cx="4040188" cy="3028950"/>
          </a:xfrm>
          <a:solidFill>
            <a:srgbClr val="FFFFFF"/>
          </a:solidFill>
          <a:ln/>
          <a:extLst>
            <a:ext uri="{FAA26D3D-D897-4be2-8F04-BA451C77F1D7}">
              <ma14:placeholderFlag xmlns="" xmlns:ma14="http://schemas.microsoft.com/office/mac/drawingml/2011/main" val="1"/>
            </a:ext>
          </a:extLst>
        </p:spPr>
      </p:sp>
      <p:sp>
        <p:nvSpPr>
          <p:cNvPr id="1928195"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a:spcBef>
                <a:spcPct val="0"/>
              </a:spcBef>
              <a:defRPr/>
            </a:pPr>
            <a:r>
              <a:rPr lang="en-US" sz="1050" b="0" dirty="0">
                <a:latin typeface="Arial" charset="0"/>
                <a:cs typeface="+mn-cs"/>
              </a:rPr>
              <a:t>Advantages/Disadvantages – </a:t>
            </a:r>
          </a:p>
          <a:p>
            <a:pPr>
              <a:spcBef>
                <a:spcPct val="0"/>
              </a:spcBef>
              <a:defRPr/>
            </a:pPr>
            <a:r>
              <a:rPr lang="en-US" sz="1050" b="0" dirty="0">
                <a:latin typeface="Arial" charset="0"/>
                <a:cs typeface="+mn-cs"/>
              </a:rPr>
              <a:t>Hypothesis-driven: hypothesis could be wrong/be the opposite/alternative, may be difficult to set up experiment to test hypothesis, how exciting is the question?, incremental</a:t>
            </a:r>
          </a:p>
          <a:p>
            <a:pPr>
              <a:spcBef>
                <a:spcPct val="0"/>
              </a:spcBef>
              <a:defRPr/>
            </a:pPr>
            <a:endParaRPr lang="en-US" sz="1050" b="0" dirty="0">
              <a:latin typeface="Arial" charset="0"/>
              <a:cs typeface="+mn-cs"/>
            </a:endParaRPr>
          </a:p>
          <a:p>
            <a:pPr>
              <a:spcBef>
                <a:spcPct val="0"/>
              </a:spcBef>
              <a:defRPr/>
            </a:pPr>
            <a:r>
              <a:rPr lang="en-US" sz="1050" b="0" dirty="0">
                <a:latin typeface="Arial" charset="0"/>
                <a:cs typeface="+mn-cs"/>
              </a:rPr>
              <a:t>Discovery-based: fishing expedition, no hypothesis initially, creative/innovative</a:t>
            </a:r>
          </a:p>
        </p:txBody>
      </p:sp>
    </p:spTree>
    <p:extLst>
      <p:ext uri="{BB962C8B-B14F-4D97-AF65-F5344CB8AC3E}">
        <p14:creationId xmlns:p14="http://schemas.microsoft.com/office/powerpoint/2010/main" val="28794925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12B7654-C1CA-0B46-829F-20C7BAF5D15F}" type="slidenum">
              <a:rPr kumimoji="0" lang="en-US" sz="1200" b="0" i="0" u="none" strike="noStrike" kern="1200" cap="none" spc="0" normalizeH="0" baseline="0" noProof="0">
                <a:ln>
                  <a:noFill/>
                </a:ln>
                <a:solidFill>
                  <a:srgbClr val="000000"/>
                </a:solidFill>
                <a:effectLst/>
                <a:uLnTx/>
                <a:uFillTx/>
                <a:latin typeface="Times" charset="0"/>
                <a:ea typeface="ＭＳ Ｐゴシック" charset="0"/>
                <a:cs typeface="+mn-cs"/>
              </a:rPr>
              <a:pPr marL="0" marR="0" lvl="0" indent="0" algn="r" defTabSz="914400" rtl="0" eaLnBrk="0" fontAlgn="base" latinLnBrk="0" hangingPunct="0">
                <a:lnSpc>
                  <a:spcPct val="100000"/>
                </a:lnSpc>
                <a:spcBef>
                  <a:spcPct val="0"/>
                </a:spcBef>
                <a:spcAft>
                  <a:spcPct val="0"/>
                </a:spcAft>
                <a:buClrTx/>
                <a:buSzTx/>
                <a:buFontTx/>
                <a:buNone/>
                <a:tabLst/>
                <a:defRPr/>
              </a:pPr>
              <a:t>20</a:t>
            </a:fld>
            <a:endParaRPr kumimoji="0" lang="en-US" sz="1200" b="0" i="0" u="none" strike="noStrike" kern="1200" cap="none" spc="0" normalizeH="0" baseline="0" noProof="0" dirty="0">
              <a:ln>
                <a:noFill/>
              </a:ln>
              <a:solidFill>
                <a:srgbClr val="000000"/>
              </a:solidFill>
              <a:effectLst/>
              <a:uLnTx/>
              <a:uFillTx/>
              <a:latin typeface="Times" charset="0"/>
              <a:ea typeface="ＭＳ Ｐゴシック" charset="0"/>
              <a:cs typeface="+mn-cs"/>
            </a:endParaRPr>
          </a:p>
        </p:txBody>
      </p:sp>
      <p:sp>
        <p:nvSpPr>
          <p:cNvPr id="1928194" name="Rectangle 2"/>
          <p:cNvSpPr>
            <a:spLocks noGrp="1" noRot="1" noChangeAspect="1" noChangeArrowheads="1"/>
          </p:cNvSpPr>
          <p:nvPr>
            <p:ph type="sldImg"/>
          </p:nvPr>
        </p:nvSpPr>
        <p:spPr>
          <a:xfrm>
            <a:off x="1479550" y="779463"/>
            <a:ext cx="4040188" cy="3028950"/>
          </a:xfrm>
          <a:solidFill>
            <a:srgbClr val="FFFFFF"/>
          </a:solidFill>
          <a:ln/>
          <a:extLst>
            <a:ext uri="{FAA26D3D-D897-4be2-8F04-BA451C77F1D7}">
              <ma14:placeholderFlag xmlns:ma14="http://schemas.microsoft.com/office/mac/drawingml/2011/main" xmlns="" val="1"/>
            </a:ext>
          </a:extLst>
        </p:spPr>
      </p:sp>
      <p:sp>
        <p:nvSpPr>
          <p:cNvPr id="1928195"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a:spcBef>
                <a:spcPct val="0"/>
              </a:spcBef>
              <a:defRPr/>
            </a:pPr>
            <a:endParaRPr lang="en-US" sz="1050" b="0" dirty="0">
              <a:latin typeface="Arial" charset="0"/>
              <a:cs typeface="+mn-cs"/>
            </a:endParaRPr>
          </a:p>
        </p:txBody>
      </p:sp>
    </p:spTree>
    <p:extLst>
      <p:ext uri="{BB962C8B-B14F-4D97-AF65-F5344CB8AC3E}">
        <p14:creationId xmlns:p14="http://schemas.microsoft.com/office/powerpoint/2010/main" val="3717302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12B7654-C1CA-0B46-829F-20C7BAF5D15F}" type="slidenum">
              <a:rPr kumimoji="0" lang="en-US" sz="1200" b="0" i="0" u="none" strike="noStrike" kern="1200" cap="none" spc="0" normalizeH="0" baseline="0" noProof="0">
                <a:ln>
                  <a:noFill/>
                </a:ln>
                <a:solidFill>
                  <a:srgbClr val="000000"/>
                </a:solidFill>
                <a:effectLst/>
                <a:uLnTx/>
                <a:uFillTx/>
                <a:latin typeface="Times" charset="0"/>
                <a:ea typeface="ＭＳ Ｐゴシック" charset="0"/>
                <a:cs typeface="+mn-cs"/>
              </a:rPr>
              <a:pPr marL="0" marR="0" lvl="0" indent="0" algn="r" defTabSz="914400" rtl="0" eaLnBrk="0" fontAlgn="base" latinLnBrk="0" hangingPunct="0">
                <a:lnSpc>
                  <a:spcPct val="100000"/>
                </a:lnSpc>
                <a:spcBef>
                  <a:spcPct val="0"/>
                </a:spcBef>
                <a:spcAft>
                  <a:spcPct val="0"/>
                </a:spcAft>
                <a:buClrTx/>
                <a:buSzTx/>
                <a:buFontTx/>
                <a:buNone/>
                <a:tabLst/>
                <a:defRPr/>
              </a:pPr>
              <a:t>21</a:t>
            </a:fld>
            <a:endParaRPr kumimoji="0" lang="en-US" sz="1200" b="0" i="0" u="none" strike="noStrike" kern="1200" cap="none" spc="0" normalizeH="0" baseline="0" noProof="0" dirty="0">
              <a:ln>
                <a:noFill/>
              </a:ln>
              <a:solidFill>
                <a:srgbClr val="000000"/>
              </a:solidFill>
              <a:effectLst/>
              <a:uLnTx/>
              <a:uFillTx/>
              <a:latin typeface="Times" charset="0"/>
              <a:ea typeface="ＭＳ Ｐゴシック" charset="0"/>
              <a:cs typeface="+mn-cs"/>
            </a:endParaRPr>
          </a:p>
        </p:txBody>
      </p:sp>
      <p:sp>
        <p:nvSpPr>
          <p:cNvPr id="1928194" name="Rectangle 2"/>
          <p:cNvSpPr>
            <a:spLocks noGrp="1" noRot="1" noChangeAspect="1" noChangeArrowheads="1"/>
          </p:cNvSpPr>
          <p:nvPr>
            <p:ph type="sldImg"/>
          </p:nvPr>
        </p:nvSpPr>
        <p:spPr>
          <a:xfrm>
            <a:off x="1479550" y="779463"/>
            <a:ext cx="4040188" cy="3028950"/>
          </a:xfrm>
          <a:solidFill>
            <a:srgbClr val="FFFFFF"/>
          </a:solidFill>
          <a:ln/>
          <a:extLst>
            <a:ext uri="{FAA26D3D-D897-4be2-8F04-BA451C77F1D7}">
              <ma14:placeholderFlag xmlns="" xmlns:ma14="http://schemas.microsoft.com/office/mac/drawingml/2011/main" val="1"/>
            </a:ext>
          </a:extLst>
        </p:spPr>
      </p:sp>
      <p:sp>
        <p:nvSpPr>
          <p:cNvPr id="1928195"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a:spcBef>
                <a:spcPct val="0"/>
              </a:spcBef>
              <a:defRPr/>
            </a:pPr>
            <a:endParaRPr lang="en-US" sz="1050" b="0" dirty="0">
              <a:latin typeface="Arial" charset="0"/>
              <a:cs typeface="+mn-cs"/>
            </a:endParaRPr>
          </a:p>
        </p:txBody>
      </p:sp>
    </p:spTree>
    <p:extLst>
      <p:ext uri="{BB962C8B-B14F-4D97-AF65-F5344CB8AC3E}">
        <p14:creationId xmlns:p14="http://schemas.microsoft.com/office/powerpoint/2010/main" val="31538806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12B7654-C1CA-0B46-829F-20C7BAF5D15F}" type="slidenum">
              <a:rPr kumimoji="0" lang="en-US" sz="1200" b="0" i="0" u="none" strike="noStrike" kern="1200" cap="none" spc="0" normalizeH="0" baseline="0" noProof="0">
                <a:ln>
                  <a:noFill/>
                </a:ln>
                <a:solidFill>
                  <a:srgbClr val="000000"/>
                </a:solidFill>
                <a:effectLst/>
                <a:uLnTx/>
                <a:uFillTx/>
                <a:latin typeface="Times" charset="0"/>
                <a:ea typeface="ＭＳ Ｐゴシック" charset="0"/>
                <a:cs typeface="+mn-cs"/>
              </a:rPr>
              <a:pPr marL="0" marR="0" lvl="0" indent="0" algn="r" defTabSz="914400" rtl="0" eaLnBrk="0" fontAlgn="base" latinLnBrk="0" hangingPunct="0">
                <a:lnSpc>
                  <a:spcPct val="100000"/>
                </a:lnSpc>
                <a:spcBef>
                  <a:spcPct val="0"/>
                </a:spcBef>
                <a:spcAft>
                  <a:spcPct val="0"/>
                </a:spcAft>
                <a:buClrTx/>
                <a:buSzTx/>
                <a:buFontTx/>
                <a:buNone/>
                <a:tabLst/>
                <a:defRPr/>
              </a:pPr>
              <a:t>22</a:t>
            </a:fld>
            <a:endParaRPr kumimoji="0" lang="en-US" sz="1200" b="0" i="0" u="none" strike="noStrike" kern="1200" cap="none" spc="0" normalizeH="0" baseline="0" noProof="0" dirty="0">
              <a:ln>
                <a:noFill/>
              </a:ln>
              <a:solidFill>
                <a:srgbClr val="000000"/>
              </a:solidFill>
              <a:effectLst/>
              <a:uLnTx/>
              <a:uFillTx/>
              <a:latin typeface="Times" charset="0"/>
              <a:ea typeface="ＭＳ Ｐゴシック" charset="0"/>
              <a:cs typeface="+mn-cs"/>
            </a:endParaRPr>
          </a:p>
        </p:txBody>
      </p:sp>
      <p:sp>
        <p:nvSpPr>
          <p:cNvPr id="1928194" name="Rectangle 2"/>
          <p:cNvSpPr>
            <a:spLocks noGrp="1" noRot="1" noChangeAspect="1" noChangeArrowheads="1"/>
          </p:cNvSpPr>
          <p:nvPr>
            <p:ph type="sldImg"/>
          </p:nvPr>
        </p:nvSpPr>
        <p:spPr>
          <a:xfrm>
            <a:off x="1479550" y="779463"/>
            <a:ext cx="4040188" cy="3028950"/>
          </a:xfrm>
          <a:solidFill>
            <a:srgbClr val="FFFFFF"/>
          </a:solidFill>
          <a:ln/>
          <a:extLst>
            <a:ext uri="{FAA26D3D-D897-4be2-8F04-BA451C77F1D7}">
              <ma14:placeholderFlag xmlns:ma14="http://schemas.microsoft.com/office/mac/drawingml/2011/main" xmlns="" val="1"/>
            </a:ext>
          </a:extLst>
        </p:spPr>
      </p:sp>
      <p:sp>
        <p:nvSpPr>
          <p:cNvPr id="1928195"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a:spcBef>
                <a:spcPct val="0"/>
              </a:spcBef>
              <a:defRPr/>
            </a:pPr>
            <a:endParaRPr lang="en-US" sz="1050" b="0" dirty="0">
              <a:latin typeface="Arial" charset="0"/>
              <a:cs typeface="+mn-cs"/>
            </a:endParaRPr>
          </a:p>
        </p:txBody>
      </p:sp>
    </p:spTree>
    <p:extLst>
      <p:ext uri="{BB962C8B-B14F-4D97-AF65-F5344CB8AC3E}">
        <p14:creationId xmlns:p14="http://schemas.microsoft.com/office/powerpoint/2010/main" val="34397320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12B7654-C1CA-0B46-829F-20C7BAF5D15F}" type="slidenum">
              <a:rPr kumimoji="0" lang="en-US" sz="1200" b="0" i="0" u="none" strike="noStrike" kern="1200" cap="none" spc="0" normalizeH="0" baseline="0" noProof="0">
                <a:ln>
                  <a:noFill/>
                </a:ln>
                <a:solidFill>
                  <a:srgbClr val="000000"/>
                </a:solidFill>
                <a:effectLst/>
                <a:uLnTx/>
                <a:uFillTx/>
                <a:latin typeface="Times" charset="0"/>
                <a:ea typeface="ＭＳ Ｐゴシック" charset="0"/>
                <a:cs typeface="+mn-cs"/>
              </a:rPr>
              <a:pPr marL="0" marR="0" lvl="0" indent="0" algn="r" defTabSz="914400" rtl="0" eaLnBrk="0" fontAlgn="base" latinLnBrk="0" hangingPunct="0">
                <a:lnSpc>
                  <a:spcPct val="100000"/>
                </a:lnSpc>
                <a:spcBef>
                  <a:spcPct val="0"/>
                </a:spcBef>
                <a:spcAft>
                  <a:spcPct val="0"/>
                </a:spcAft>
                <a:buClrTx/>
                <a:buSzTx/>
                <a:buFontTx/>
                <a:buNone/>
                <a:tabLst/>
                <a:defRPr/>
              </a:pPr>
              <a:t>23</a:t>
            </a:fld>
            <a:endParaRPr kumimoji="0" lang="en-US" sz="1200" b="0" i="0" u="none" strike="noStrike" kern="1200" cap="none" spc="0" normalizeH="0" baseline="0" noProof="0" dirty="0">
              <a:ln>
                <a:noFill/>
              </a:ln>
              <a:solidFill>
                <a:srgbClr val="000000"/>
              </a:solidFill>
              <a:effectLst/>
              <a:uLnTx/>
              <a:uFillTx/>
              <a:latin typeface="Times" charset="0"/>
              <a:ea typeface="ＭＳ Ｐゴシック" charset="0"/>
              <a:cs typeface="+mn-cs"/>
            </a:endParaRPr>
          </a:p>
        </p:txBody>
      </p:sp>
      <p:sp>
        <p:nvSpPr>
          <p:cNvPr id="1928194" name="Rectangle 2"/>
          <p:cNvSpPr>
            <a:spLocks noGrp="1" noRot="1" noChangeAspect="1" noChangeArrowheads="1"/>
          </p:cNvSpPr>
          <p:nvPr>
            <p:ph type="sldImg"/>
          </p:nvPr>
        </p:nvSpPr>
        <p:spPr>
          <a:xfrm>
            <a:off x="1479550" y="779463"/>
            <a:ext cx="4040188" cy="3028950"/>
          </a:xfrm>
          <a:solidFill>
            <a:srgbClr val="FFFFFF"/>
          </a:solidFill>
          <a:ln/>
          <a:extLst>
            <a:ext uri="{FAA26D3D-D897-4be2-8F04-BA451C77F1D7}">
              <ma14:placeholderFlag xmlns="" xmlns:ma14="http://schemas.microsoft.com/office/mac/drawingml/2011/main" val="1"/>
            </a:ext>
          </a:extLst>
        </p:spPr>
      </p:sp>
      <p:sp>
        <p:nvSpPr>
          <p:cNvPr id="1928195"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a:spcBef>
                <a:spcPct val="0"/>
              </a:spcBef>
              <a:defRPr/>
            </a:pPr>
            <a:endParaRPr lang="en-US" sz="1050" b="0" dirty="0">
              <a:latin typeface="Arial" charset="0"/>
              <a:cs typeface="+mn-cs"/>
            </a:endParaRPr>
          </a:p>
        </p:txBody>
      </p:sp>
    </p:spTree>
    <p:extLst>
      <p:ext uri="{BB962C8B-B14F-4D97-AF65-F5344CB8AC3E}">
        <p14:creationId xmlns:p14="http://schemas.microsoft.com/office/powerpoint/2010/main" val="42551741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12B7654-C1CA-0B46-829F-20C7BAF5D15F}" type="slidenum">
              <a:rPr kumimoji="0" lang="en-US" sz="1200" b="0" i="0" u="none" strike="noStrike" kern="1200" cap="none" spc="0" normalizeH="0" baseline="0" noProof="0">
                <a:ln>
                  <a:noFill/>
                </a:ln>
                <a:solidFill>
                  <a:srgbClr val="000000"/>
                </a:solidFill>
                <a:effectLst/>
                <a:uLnTx/>
                <a:uFillTx/>
                <a:latin typeface="Times" charset="0"/>
                <a:ea typeface="ＭＳ Ｐゴシック" charset="0"/>
                <a:cs typeface="+mn-cs"/>
              </a:rPr>
              <a:pPr marL="0" marR="0" lvl="0" indent="0" algn="r" defTabSz="914400" rtl="0" eaLnBrk="0" fontAlgn="base" latinLnBrk="0" hangingPunct="0">
                <a:lnSpc>
                  <a:spcPct val="100000"/>
                </a:lnSpc>
                <a:spcBef>
                  <a:spcPct val="0"/>
                </a:spcBef>
                <a:spcAft>
                  <a:spcPct val="0"/>
                </a:spcAft>
                <a:buClrTx/>
                <a:buSzTx/>
                <a:buFontTx/>
                <a:buNone/>
                <a:tabLst/>
                <a:defRPr/>
              </a:pPr>
              <a:t>24</a:t>
            </a:fld>
            <a:endParaRPr kumimoji="0" lang="en-US" sz="1200" b="0" i="0" u="none" strike="noStrike" kern="1200" cap="none" spc="0" normalizeH="0" baseline="0" noProof="0" dirty="0">
              <a:ln>
                <a:noFill/>
              </a:ln>
              <a:solidFill>
                <a:srgbClr val="000000"/>
              </a:solidFill>
              <a:effectLst/>
              <a:uLnTx/>
              <a:uFillTx/>
              <a:latin typeface="Times" charset="0"/>
              <a:ea typeface="ＭＳ Ｐゴシック" charset="0"/>
              <a:cs typeface="+mn-cs"/>
            </a:endParaRPr>
          </a:p>
        </p:txBody>
      </p:sp>
      <p:sp>
        <p:nvSpPr>
          <p:cNvPr id="1928194" name="Rectangle 2"/>
          <p:cNvSpPr>
            <a:spLocks noGrp="1" noRot="1" noChangeAspect="1" noChangeArrowheads="1"/>
          </p:cNvSpPr>
          <p:nvPr>
            <p:ph type="sldImg"/>
          </p:nvPr>
        </p:nvSpPr>
        <p:spPr>
          <a:xfrm>
            <a:off x="1479550" y="779463"/>
            <a:ext cx="4040188" cy="3028950"/>
          </a:xfrm>
          <a:solidFill>
            <a:srgbClr val="FFFFFF"/>
          </a:solidFill>
          <a:ln/>
          <a:extLst>
            <a:ext uri="{FAA26D3D-D897-4be2-8F04-BA451C77F1D7}">
              <ma14:placeholderFlag xmlns:ma14="http://schemas.microsoft.com/office/mac/drawingml/2011/main" xmlns="" val="1"/>
            </a:ext>
          </a:extLst>
        </p:spPr>
      </p:sp>
      <p:sp>
        <p:nvSpPr>
          <p:cNvPr id="1928195"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a:spcBef>
                <a:spcPct val="0"/>
              </a:spcBef>
              <a:defRPr/>
            </a:pPr>
            <a:r>
              <a:rPr lang="en-US" sz="1050" b="0" dirty="0">
                <a:latin typeface="Arial" charset="0"/>
                <a:cs typeface="+mn-cs"/>
              </a:rPr>
              <a:t>How does it work with cells? Mice? Is one type of replicate “better” than the other? </a:t>
            </a:r>
          </a:p>
        </p:txBody>
      </p:sp>
    </p:spTree>
    <p:extLst>
      <p:ext uri="{BB962C8B-B14F-4D97-AF65-F5344CB8AC3E}">
        <p14:creationId xmlns:p14="http://schemas.microsoft.com/office/powerpoint/2010/main" val="7329048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12B7654-C1CA-0B46-829F-20C7BAF5D15F}" type="slidenum">
              <a:rPr kumimoji="0" lang="en-US" sz="1200" b="0" i="0" u="none" strike="noStrike" kern="1200" cap="none" spc="0" normalizeH="0" baseline="0" noProof="0">
                <a:ln>
                  <a:noFill/>
                </a:ln>
                <a:solidFill>
                  <a:srgbClr val="000000"/>
                </a:solidFill>
                <a:effectLst/>
                <a:uLnTx/>
                <a:uFillTx/>
                <a:latin typeface="Times" charset="0"/>
                <a:ea typeface="ＭＳ Ｐゴシック" charset="0"/>
                <a:cs typeface="+mn-cs"/>
              </a:rPr>
              <a:pPr marL="0" marR="0" lvl="0" indent="0" algn="r" defTabSz="914400" rtl="0" eaLnBrk="0" fontAlgn="base" latinLnBrk="0" hangingPunct="0">
                <a:lnSpc>
                  <a:spcPct val="100000"/>
                </a:lnSpc>
                <a:spcBef>
                  <a:spcPct val="0"/>
                </a:spcBef>
                <a:spcAft>
                  <a:spcPct val="0"/>
                </a:spcAft>
                <a:buClrTx/>
                <a:buSzTx/>
                <a:buFontTx/>
                <a:buNone/>
                <a:tabLst/>
                <a:defRPr/>
              </a:pPr>
              <a:t>25</a:t>
            </a:fld>
            <a:endParaRPr kumimoji="0" lang="en-US" sz="1200" b="0" i="0" u="none" strike="noStrike" kern="1200" cap="none" spc="0" normalizeH="0" baseline="0" noProof="0" dirty="0">
              <a:ln>
                <a:noFill/>
              </a:ln>
              <a:solidFill>
                <a:srgbClr val="000000"/>
              </a:solidFill>
              <a:effectLst/>
              <a:uLnTx/>
              <a:uFillTx/>
              <a:latin typeface="Times" charset="0"/>
              <a:ea typeface="ＭＳ Ｐゴシック" charset="0"/>
              <a:cs typeface="+mn-cs"/>
            </a:endParaRPr>
          </a:p>
        </p:txBody>
      </p:sp>
      <p:sp>
        <p:nvSpPr>
          <p:cNvPr id="1928194" name="Rectangle 2"/>
          <p:cNvSpPr>
            <a:spLocks noGrp="1" noRot="1" noChangeAspect="1" noChangeArrowheads="1"/>
          </p:cNvSpPr>
          <p:nvPr>
            <p:ph type="sldImg"/>
          </p:nvPr>
        </p:nvSpPr>
        <p:spPr>
          <a:xfrm>
            <a:off x="1479550" y="779463"/>
            <a:ext cx="4040188" cy="3028950"/>
          </a:xfrm>
          <a:solidFill>
            <a:srgbClr val="FFFFFF"/>
          </a:solidFill>
          <a:ln/>
          <a:extLst>
            <a:ext uri="{FAA26D3D-D897-4be2-8F04-BA451C77F1D7}">
              <ma14:placeholderFlag xmlns="" xmlns:ma14="http://schemas.microsoft.com/office/mac/drawingml/2011/main" val="1"/>
            </a:ext>
          </a:extLst>
        </p:spPr>
      </p:sp>
      <p:sp>
        <p:nvSpPr>
          <p:cNvPr id="1928195"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a:spcBef>
                <a:spcPct val="0"/>
              </a:spcBef>
              <a:defRPr/>
            </a:pPr>
            <a:r>
              <a:rPr lang="en-US" sz="1050" b="0" dirty="0">
                <a:latin typeface="Arial" charset="0"/>
                <a:cs typeface="+mn-cs"/>
              </a:rPr>
              <a:t>Overall thoughts on short video? Could this have been handled any differently?</a:t>
            </a:r>
          </a:p>
        </p:txBody>
      </p:sp>
    </p:spTree>
    <p:extLst>
      <p:ext uri="{BB962C8B-B14F-4D97-AF65-F5344CB8AC3E}">
        <p14:creationId xmlns:p14="http://schemas.microsoft.com/office/powerpoint/2010/main" val="10550232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12B7654-C1CA-0B46-829F-20C7BAF5D15F}" type="slidenum">
              <a:rPr kumimoji="0" lang="en-US" sz="1200" b="0" i="0" u="none" strike="noStrike" kern="1200" cap="none" spc="0" normalizeH="0" baseline="0" noProof="0">
                <a:ln>
                  <a:noFill/>
                </a:ln>
                <a:solidFill>
                  <a:srgbClr val="000000"/>
                </a:solidFill>
                <a:effectLst/>
                <a:uLnTx/>
                <a:uFillTx/>
                <a:latin typeface="Times" charset="0"/>
                <a:ea typeface="ＭＳ Ｐゴシック" charset="0"/>
                <a:cs typeface="+mn-cs"/>
              </a:rPr>
              <a:pPr marL="0" marR="0" lvl="0" indent="0" algn="r" defTabSz="914400" rtl="0" eaLnBrk="0" fontAlgn="base" latinLnBrk="0" hangingPunct="0">
                <a:lnSpc>
                  <a:spcPct val="100000"/>
                </a:lnSpc>
                <a:spcBef>
                  <a:spcPct val="0"/>
                </a:spcBef>
                <a:spcAft>
                  <a:spcPct val="0"/>
                </a:spcAft>
                <a:buClrTx/>
                <a:buSzTx/>
                <a:buFontTx/>
                <a:buNone/>
                <a:tabLst/>
                <a:defRPr/>
              </a:pPr>
              <a:t>26</a:t>
            </a:fld>
            <a:endParaRPr kumimoji="0" lang="en-US" sz="1200" b="0" i="0" u="none" strike="noStrike" kern="1200" cap="none" spc="0" normalizeH="0" baseline="0" noProof="0" dirty="0">
              <a:ln>
                <a:noFill/>
              </a:ln>
              <a:solidFill>
                <a:srgbClr val="000000"/>
              </a:solidFill>
              <a:effectLst/>
              <a:uLnTx/>
              <a:uFillTx/>
              <a:latin typeface="Times" charset="0"/>
              <a:ea typeface="ＭＳ Ｐゴシック" charset="0"/>
              <a:cs typeface="+mn-cs"/>
            </a:endParaRPr>
          </a:p>
        </p:txBody>
      </p:sp>
      <p:sp>
        <p:nvSpPr>
          <p:cNvPr id="1928194" name="Rectangle 2"/>
          <p:cNvSpPr>
            <a:spLocks noGrp="1" noRot="1" noChangeAspect="1" noChangeArrowheads="1"/>
          </p:cNvSpPr>
          <p:nvPr>
            <p:ph type="sldImg"/>
          </p:nvPr>
        </p:nvSpPr>
        <p:spPr>
          <a:xfrm>
            <a:off x="1479550" y="779463"/>
            <a:ext cx="4040188" cy="3028950"/>
          </a:xfrm>
          <a:solidFill>
            <a:srgbClr val="FFFFFF"/>
          </a:solidFill>
          <a:ln/>
          <a:extLst>
            <a:ext uri="{FAA26D3D-D897-4be2-8F04-BA451C77F1D7}">
              <ma14:placeholderFlag xmlns:ma14="http://schemas.microsoft.com/office/mac/drawingml/2011/main" xmlns="" val="1"/>
            </a:ext>
          </a:extLst>
        </p:spPr>
      </p:sp>
      <p:sp>
        <p:nvSpPr>
          <p:cNvPr id="1928195"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a:spcBef>
                <a:spcPct val="0"/>
              </a:spcBef>
              <a:defRPr/>
            </a:pPr>
            <a:endParaRPr lang="en-US" sz="1050" b="0" dirty="0">
              <a:latin typeface="Arial" charset="0"/>
              <a:cs typeface="+mn-cs"/>
            </a:endParaRPr>
          </a:p>
        </p:txBody>
      </p:sp>
    </p:spTree>
    <p:extLst>
      <p:ext uri="{BB962C8B-B14F-4D97-AF65-F5344CB8AC3E}">
        <p14:creationId xmlns:p14="http://schemas.microsoft.com/office/powerpoint/2010/main" val="28099543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12B7654-C1CA-0B46-829F-20C7BAF5D15F}" type="slidenum">
              <a:rPr kumimoji="0" lang="en-US" sz="1200" b="0" i="0" u="none" strike="noStrike" kern="1200" cap="none" spc="0" normalizeH="0" baseline="0" noProof="0">
                <a:ln>
                  <a:noFill/>
                </a:ln>
                <a:solidFill>
                  <a:srgbClr val="000000"/>
                </a:solidFill>
                <a:effectLst/>
                <a:uLnTx/>
                <a:uFillTx/>
                <a:latin typeface="Times" charset="0"/>
                <a:ea typeface="ＭＳ Ｐゴシック" charset="0"/>
                <a:cs typeface="+mn-cs"/>
              </a:rPr>
              <a:pPr marL="0" marR="0" lvl="0" indent="0" algn="r" defTabSz="914400" rtl="0" eaLnBrk="0" fontAlgn="base" latinLnBrk="0" hangingPunct="0">
                <a:lnSpc>
                  <a:spcPct val="100000"/>
                </a:lnSpc>
                <a:spcBef>
                  <a:spcPct val="0"/>
                </a:spcBef>
                <a:spcAft>
                  <a:spcPct val="0"/>
                </a:spcAft>
                <a:buClrTx/>
                <a:buSzTx/>
                <a:buFontTx/>
                <a:buNone/>
                <a:tabLst/>
                <a:defRPr/>
              </a:pPr>
              <a:t>27</a:t>
            </a:fld>
            <a:endParaRPr kumimoji="0" lang="en-US" sz="1200" b="0" i="0" u="none" strike="noStrike" kern="1200" cap="none" spc="0" normalizeH="0" baseline="0" noProof="0" dirty="0">
              <a:ln>
                <a:noFill/>
              </a:ln>
              <a:solidFill>
                <a:srgbClr val="000000"/>
              </a:solidFill>
              <a:effectLst/>
              <a:uLnTx/>
              <a:uFillTx/>
              <a:latin typeface="Times" charset="0"/>
              <a:ea typeface="ＭＳ Ｐゴシック" charset="0"/>
              <a:cs typeface="+mn-cs"/>
            </a:endParaRPr>
          </a:p>
        </p:txBody>
      </p:sp>
      <p:sp>
        <p:nvSpPr>
          <p:cNvPr id="1928194" name="Rectangle 2"/>
          <p:cNvSpPr>
            <a:spLocks noGrp="1" noRot="1" noChangeAspect="1" noChangeArrowheads="1"/>
          </p:cNvSpPr>
          <p:nvPr>
            <p:ph type="sldImg"/>
          </p:nvPr>
        </p:nvSpPr>
        <p:spPr>
          <a:xfrm>
            <a:off x="1479550" y="779463"/>
            <a:ext cx="4040188" cy="3028950"/>
          </a:xfrm>
          <a:solidFill>
            <a:srgbClr val="FFFFFF"/>
          </a:solidFill>
          <a:ln/>
          <a:extLst>
            <a:ext uri="{FAA26D3D-D897-4be2-8F04-BA451C77F1D7}">
              <ma14:placeholderFlag xmlns="" xmlns:ma14="http://schemas.microsoft.com/office/mac/drawingml/2011/main" val="1"/>
            </a:ext>
          </a:extLst>
        </p:spPr>
      </p:sp>
      <p:sp>
        <p:nvSpPr>
          <p:cNvPr id="1928195"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a:spcBef>
                <a:spcPct val="0"/>
              </a:spcBef>
              <a:defRPr/>
            </a:pPr>
            <a:endParaRPr lang="en-US" sz="1050" b="0" dirty="0">
              <a:latin typeface="Arial" charset="0"/>
              <a:cs typeface="+mn-cs"/>
            </a:endParaRPr>
          </a:p>
        </p:txBody>
      </p:sp>
    </p:spTree>
    <p:extLst>
      <p:ext uri="{BB962C8B-B14F-4D97-AF65-F5344CB8AC3E}">
        <p14:creationId xmlns:p14="http://schemas.microsoft.com/office/powerpoint/2010/main" val="41770561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B48207BF-982E-1F45-89CC-BACD1AACB482}" type="slidenum">
              <a:rPr lang="en-US"/>
              <a:pPr/>
              <a:t>‹#›</a:t>
            </a:fld>
            <a:endParaRPr lang="en-US" dirty="0"/>
          </a:p>
        </p:txBody>
      </p:sp>
    </p:spTree>
    <p:extLst>
      <p:ext uri="{BB962C8B-B14F-4D97-AF65-F5344CB8AC3E}">
        <p14:creationId xmlns:p14="http://schemas.microsoft.com/office/powerpoint/2010/main" val="1097067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B243B033-BF6D-A44C-A70C-33D90B5B4BAE}" type="slidenum">
              <a:rPr lang="en-US"/>
              <a:pPr/>
              <a:t>‹#›</a:t>
            </a:fld>
            <a:endParaRPr lang="en-US" dirty="0"/>
          </a:p>
        </p:txBody>
      </p:sp>
    </p:spTree>
    <p:extLst>
      <p:ext uri="{BB962C8B-B14F-4D97-AF65-F5344CB8AC3E}">
        <p14:creationId xmlns:p14="http://schemas.microsoft.com/office/powerpoint/2010/main" val="6196957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B9E6A58C-F79B-EA48-8249-CBDAE21C5C72}" type="slidenum">
              <a:rPr lang="en-US"/>
              <a:pPr/>
              <a:t>‹#›</a:t>
            </a:fld>
            <a:endParaRPr lang="en-US" dirty="0"/>
          </a:p>
        </p:txBody>
      </p:sp>
    </p:spTree>
    <p:extLst>
      <p:ext uri="{BB962C8B-B14F-4D97-AF65-F5344CB8AC3E}">
        <p14:creationId xmlns:p14="http://schemas.microsoft.com/office/powerpoint/2010/main" val="5166437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0E69642B-AA5E-5948-83D5-95D7FCBD2E43}" type="slidenum">
              <a:rPr lang="en-US"/>
              <a:pPr/>
              <a:t>‹#›</a:t>
            </a:fld>
            <a:endParaRPr lang="en-US" dirty="0"/>
          </a:p>
        </p:txBody>
      </p:sp>
    </p:spTree>
    <p:extLst>
      <p:ext uri="{BB962C8B-B14F-4D97-AF65-F5344CB8AC3E}">
        <p14:creationId xmlns:p14="http://schemas.microsoft.com/office/powerpoint/2010/main" val="18678856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dirty="0"/>
          </a:p>
        </p:txBody>
      </p:sp>
      <p:sp>
        <p:nvSpPr>
          <p:cNvPr id="8" name="Footer Placeholder 7"/>
          <p:cNvSpPr>
            <a:spLocks noGrp="1"/>
          </p:cNvSpPr>
          <p:nvPr>
            <p:ph type="ftr" sz="quarter" idx="11"/>
          </p:nvPr>
        </p:nvSpPr>
        <p:spPr/>
        <p:txBody>
          <a:bodyPr/>
          <a:lstStyle>
            <a:lvl1pPr>
              <a:defRPr/>
            </a:lvl1pPr>
          </a:lstStyle>
          <a:p>
            <a:endParaRPr lang="en-US" dirty="0"/>
          </a:p>
        </p:txBody>
      </p:sp>
      <p:sp>
        <p:nvSpPr>
          <p:cNvPr id="9" name="Slide Number Placeholder 8"/>
          <p:cNvSpPr>
            <a:spLocks noGrp="1"/>
          </p:cNvSpPr>
          <p:nvPr>
            <p:ph type="sldNum" sz="quarter" idx="12"/>
          </p:nvPr>
        </p:nvSpPr>
        <p:spPr/>
        <p:txBody>
          <a:bodyPr/>
          <a:lstStyle>
            <a:lvl1pPr>
              <a:defRPr/>
            </a:lvl1pPr>
          </a:lstStyle>
          <a:p>
            <a:fld id="{0C866235-F4F7-DB4F-AA40-A95DC6088FD5}" type="slidenum">
              <a:rPr lang="en-US"/>
              <a:pPr/>
              <a:t>‹#›</a:t>
            </a:fld>
            <a:endParaRPr lang="en-US" dirty="0"/>
          </a:p>
        </p:txBody>
      </p:sp>
    </p:spTree>
    <p:extLst>
      <p:ext uri="{BB962C8B-B14F-4D97-AF65-F5344CB8AC3E}">
        <p14:creationId xmlns:p14="http://schemas.microsoft.com/office/powerpoint/2010/main" val="3725455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078E1043-4D67-644D-AF2F-DA80E6B86A0B}" type="slidenum">
              <a:rPr lang="en-US"/>
              <a:pPr/>
              <a:t>‹#›</a:t>
            </a:fld>
            <a:endParaRPr lang="en-US" dirty="0"/>
          </a:p>
        </p:txBody>
      </p:sp>
    </p:spTree>
    <p:extLst>
      <p:ext uri="{BB962C8B-B14F-4D97-AF65-F5344CB8AC3E}">
        <p14:creationId xmlns:p14="http://schemas.microsoft.com/office/powerpoint/2010/main" val="26427756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428DE6CC-4B69-E949-9E67-B0942227F67B}" type="slidenum">
              <a:rPr lang="en-US"/>
              <a:pPr/>
              <a:t>‹#›</a:t>
            </a:fld>
            <a:endParaRPr lang="en-US" dirty="0"/>
          </a:p>
        </p:txBody>
      </p:sp>
    </p:spTree>
    <p:extLst>
      <p:ext uri="{BB962C8B-B14F-4D97-AF65-F5344CB8AC3E}">
        <p14:creationId xmlns:p14="http://schemas.microsoft.com/office/powerpoint/2010/main" val="4082985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B33E237D-322F-1E46-AB3B-57134C6A866D}" type="slidenum">
              <a:rPr lang="en-US"/>
              <a:pPr/>
              <a:t>‹#›</a:t>
            </a:fld>
            <a:endParaRPr lang="en-US" dirty="0"/>
          </a:p>
        </p:txBody>
      </p:sp>
    </p:spTree>
    <p:extLst>
      <p:ext uri="{BB962C8B-B14F-4D97-AF65-F5344CB8AC3E}">
        <p14:creationId xmlns:p14="http://schemas.microsoft.com/office/powerpoint/2010/main" val="2319743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6EB5142A-A182-F04B-ACE4-46B61343E581}" type="slidenum">
              <a:rPr lang="en-US"/>
              <a:pPr/>
              <a:t>‹#›</a:t>
            </a:fld>
            <a:endParaRPr lang="en-US" dirty="0"/>
          </a:p>
        </p:txBody>
      </p:sp>
    </p:spTree>
    <p:extLst>
      <p:ext uri="{BB962C8B-B14F-4D97-AF65-F5344CB8AC3E}">
        <p14:creationId xmlns:p14="http://schemas.microsoft.com/office/powerpoint/2010/main" val="7669006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DCDC9CD5-1E58-174E-9E55-84E29B81B6C8}" type="slidenum">
              <a:rPr lang="en-US"/>
              <a:pPr/>
              <a:t>‹#›</a:t>
            </a:fld>
            <a:endParaRPr lang="en-US" dirty="0"/>
          </a:p>
        </p:txBody>
      </p:sp>
    </p:spTree>
    <p:extLst>
      <p:ext uri="{BB962C8B-B14F-4D97-AF65-F5344CB8AC3E}">
        <p14:creationId xmlns:p14="http://schemas.microsoft.com/office/powerpoint/2010/main" val="16032760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552450"/>
            <a:ext cx="1943100" cy="50863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552450"/>
            <a:ext cx="5676900" cy="50863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90AF0981-5C54-764E-99BD-C6A40D9390F6}" type="slidenum">
              <a:rPr lang="en-US"/>
              <a:pPr/>
              <a:t>‹#›</a:t>
            </a:fld>
            <a:endParaRPr lang="en-US" dirty="0"/>
          </a:p>
        </p:txBody>
      </p:sp>
    </p:spTree>
    <p:extLst>
      <p:ext uri="{BB962C8B-B14F-4D97-AF65-F5344CB8AC3E}">
        <p14:creationId xmlns:p14="http://schemas.microsoft.com/office/powerpoint/2010/main" val="40871872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552450"/>
            <a:ext cx="7772400" cy="457200"/>
          </a:xfrm>
        </p:spPr>
        <p:txBody>
          <a:bodyPr/>
          <a:lstStyle/>
          <a:p>
            <a:r>
              <a:rPr lang="en-US"/>
              <a:t>Click to edit Master title style</a:t>
            </a:r>
          </a:p>
        </p:txBody>
      </p:sp>
      <p:sp>
        <p:nvSpPr>
          <p:cNvPr id="3" name="Content Placeholder 2"/>
          <p:cNvSpPr>
            <a:spLocks noGrp="1"/>
          </p:cNvSpPr>
          <p:nvPr>
            <p:ph sz="half" idx="1"/>
          </p:nvPr>
        </p:nvSpPr>
        <p:spPr>
          <a:xfrm>
            <a:off x="685800" y="1981200"/>
            <a:ext cx="3810000" cy="3657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981200"/>
            <a:ext cx="3810000" cy="3657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dirty="0"/>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dirty="0"/>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FE9D9EE8-DE07-F24C-85D3-5B7F956E1902}" type="slidenum">
              <a:rPr lang="en-US"/>
              <a:pPr/>
              <a:t>‹#›</a:t>
            </a:fld>
            <a:endParaRPr lang="en-US" dirty="0"/>
          </a:p>
        </p:txBody>
      </p:sp>
    </p:spTree>
    <p:extLst>
      <p:ext uri="{BB962C8B-B14F-4D97-AF65-F5344CB8AC3E}">
        <p14:creationId xmlns:p14="http://schemas.microsoft.com/office/powerpoint/2010/main" val="39969579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cxnSp>
        <p:nvCxnSpPr>
          <p:cNvPr id="5" name="Straight Connector 1"/>
          <p:cNvCxnSpPr>
            <a:cxnSpLocks noChangeShapeType="1"/>
          </p:cNvCxnSpPr>
          <p:nvPr userDrawn="1"/>
        </p:nvCxnSpPr>
        <p:spPr bwMode="auto">
          <a:xfrm>
            <a:off x="381000" y="794748"/>
            <a:ext cx="8763000" cy="0"/>
          </a:xfrm>
          <a:prstGeom prst="line">
            <a:avLst/>
          </a:prstGeom>
          <a:noFill/>
          <a:ln w="28575" algn="ctr">
            <a:solidFill>
              <a:srgbClr val="8B0E04"/>
            </a:solidFill>
            <a:round/>
            <a:headEnd/>
            <a:tailEnd/>
          </a:ln>
        </p:spPr>
      </p:cxnSp>
      <p:pic>
        <p:nvPicPr>
          <p:cNvPr id="6" name="Picture 4" descr="Sanford  Burnham Wordmark_Color_Outlined_188_stationery (AD)"/>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6553200" y="6290767"/>
            <a:ext cx="2496312" cy="491033"/>
          </a:xfrm>
          <a:prstGeom prst="rect">
            <a:avLst/>
          </a:prstGeom>
          <a:noFill/>
          <a:ln w="9525">
            <a:noFill/>
            <a:miter lim="800000"/>
            <a:headEnd/>
            <a:tailEnd/>
          </a:ln>
        </p:spPr>
      </p:pic>
      <p:sp>
        <p:nvSpPr>
          <p:cNvPr id="4" name="Text Placeholder 3"/>
          <p:cNvSpPr>
            <a:spLocks noGrp="1"/>
          </p:cNvSpPr>
          <p:nvPr>
            <p:ph type="body" sz="quarter" idx="10"/>
          </p:nvPr>
        </p:nvSpPr>
        <p:spPr>
          <a:xfrm>
            <a:off x="1752600" y="0"/>
            <a:ext cx="7391400" cy="838200"/>
          </a:xfrm>
          <a:prstGeom prst="rect">
            <a:avLst/>
          </a:prstGeom>
        </p:spPr>
        <p:txBody>
          <a:bodyPr anchor="ctr"/>
          <a:lstStyle>
            <a:lvl1pPr algn="r">
              <a:buNone/>
              <a:defRPr sz="4000" b="0">
                <a:solidFill>
                  <a:srgbClr val="505050"/>
                </a:solidFill>
                <a:latin typeface="Arial" pitchFamily="34" charset="0"/>
                <a:cs typeface="Arial" pitchFamily="34" charset="0"/>
              </a:defRPr>
            </a:lvl1pPr>
          </a:lstStyle>
          <a:p>
            <a:pPr lvl="0"/>
            <a:r>
              <a:rPr lang="en-US" dirty="0"/>
              <a:t>Click to edit Master text styles</a:t>
            </a:r>
          </a:p>
        </p:txBody>
      </p:sp>
      <p:sp>
        <p:nvSpPr>
          <p:cNvPr id="10" name="Text Placeholder 9"/>
          <p:cNvSpPr>
            <a:spLocks noGrp="1"/>
          </p:cNvSpPr>
          <p:nvPr>
            <p:ph type="body" sz="quarter" idx="11"/>
          </p:nvPr>
        </p:nvSpPr>
        <p:spPr>
          <a:xfrm>
            <a:off x="914400" y="1295400"/>
            <a:ext cx="7391400" cy="4724400"/>
          </a:xfrm>
          <a:prstGeom prst="rect">
            <a:avLst/>
          </a:prstGeom>
        </p:spPr>
        <p:txBody>
          <a:bodyPr/>
          <a:lstStyle>
            <a:lvl1pPr>
              <a:buClr>
                <a:srgbClr val="472835"/>
              </a:buClr>
              <a:defRPr>
                <a:solidFill>
                  <a:srgbClr val="505050"/>
                </a:solidFill>
              </a:defRPr>
            </a:lvl1pPr>
            <a:lvl2pPr>
              <a:buClr>
                <a:srgbClr val="472835"/>
              </a:buClr>
              <a:defRPr>
                <a:solidFill>
                  <a:srgbClr val="505050"/>
                </a:solidFill>
              </a:defRPr>
            </a:lvl2pPr>
            <a:lvl3pPr>
              <a:buClr>
                <a:srgbClr val="472835"/>
              </a:buClr>
              <a:defRPr>
                <a:solidFill>
                  <a:srgbClr val="505050"/>
                </a:solidFill>
              </a:defRPr>
            </a:lvl3pPr>
            <a:lvl4pPr>
              <a:buClr>
                <a:srgbClr val="472835"/>
              </a:buClr>
              <a:defRPr>
                <a:solidFill>
                  <a:srgbClr val="505050"/>
                </a:solidFill>
              </a:defRPr>
            </a:lvl4pPr>
            <a:lvl5pPr>
              <a:buClr>
                <a:srgbClr val="472835"/>
              </a:buClr>
              <a:defRPr>
                <a:solidFill>
                  <a:srgbClr val="50505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003859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6D86100-EB19-C340-A928-00837C6653AC}" type="datetimeFigureOut">
              <a:rPr lang="en-US" smtClean="0"/>
              <a:t>8/30/2021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676C36-D976-EE4C-9140-92EF94ADF162}" type="slidenum">
              <a:rPr lang="en-US" smtClean="0"/>
              <a:t>‹#›</a:t>
            </a:fld>
            <a:endParaRPr lang="en-US"/>
          </a:p>
        </p:txBody>
      </p:sp>
    </p:spTree>
    <p:extLst>
      <p:ext uri="{BB962C8B-B14F-4D97-AF65-F5344CB8AC3E}">
        <p14:creationId xmlns:p14="http://schemas.microsoft.com/office/powerpoint/2010/main" val="29845936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6D86100-EB19-C340-A928-00837C6653AC}" type="datetimeFigureOut">
              <a:rPr lang="en-US" smtClean="0"/>
              <a:t>8/30/2021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676C36-D976-EE4C-9140-92EF94ADF162}" type="slidenum">
              <a:rPr lang="en-US" smtClean="0"/>
              <a:t>‹#›</a:t>
            </a:fld>
            <a:endParaRPr lang="en-US"/>
          </a:p>
        </p:txBody>
      </p:sp>
    </p:spTree>
    <p:extLst>
      <p:ext uri="{BB962C8B-B14F-4D97-AF65-F5344CB8AC3E}">
        <p14:creationId xmlns:p14="http://schemas.microsoft.com/office/powerpoint/2010/main" val="24397623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6D86100-EB19-C340-A928-00837C6653AC}" type="datetimeFigureOut">
              <a:rPr lang="en-US" smtClean="0"/>
              <a:t>8/30/2021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676C36-D976-EE4C-9140-92EF94ADF162}" type="slidenum">
              <a:rPr lang="en-US" smtClean="0"/>
              <a:t>‹#›</a:t>
            </a:fld>
            <a:endParaRPr lang="en-US"/>
          </a:p>
        </p:txBody>
      </p:sp>
    </p:spTree>
    <p:extLst>
      <p:ext uri="{BB962C8B-B14F-4D97-AF65-F5344CB8AC3E}">
        <p14:creationId xmlns:p14="http://schemas.microsoft.com/office/powerpoint/2010/main" val="6916074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6D86100-EB19-C340-A928-00837C6653AC}" type="datetimeFigureOut">
              <a:rPr lang="en-US" smtClean="0"/>
              <a:t>8/30/2021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676C36-D976-EE4C-9140-92EF94ADF162}" type="slidenum">
              <a:rPr lang="en-US" smtClean="0"/>
              <a:t>‹#›</a:t>
            </a:fld>
            <a:endParaRPr lang="en-US"/>
          </a:p>
        </p:txBody>
      </p:sp>
    </p:spTree>
    <p:extLst>
      <p:ext uri="{BB962C8B-B14F-4D97-AF65-F5344CB8AC3E}">
        <p14:creationId xmlns:p14="http://schemas.microsoft.com/office/powerpoint/2010/main" val="14461935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6D86100-EB19-C340-A928-00837C6653AC}" type="datetimeFigureOut">
              <a:rPr lang="en-US" smtClean="0"/>
              <a:t>8/30/2021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676C36-D976-EE4C-9140-92EF94ADF162}" type="slidenum">
              <a:rPr lang="en-US" smtClean="0"/>
              <a:t>‹#›</a:t>
            </a:fld>
            <a:endParaRPr lang="en-US"/>
          </a:p>
        </p:txBody>
      </p:sp>
    </p:spTree>
    <p:extLst>
      <p:ext uri="{BB962C8B-B14F-4D97-AF65-F5344CB8AC3E}">
        <p14:creationId xmlns:p14="http://schemas.microsoft.com/office/powerpoint/2010/main" val="729453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6D86100-EB19-C340-A928-00837C6653AC}" type="datetimeFigureOut">
              <a:rPr lang="en-US" smtClean="0"/>
              <a:t>8/30/2021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676C36-D976-EE4C-9140-92EF94ADF162}" type="slidenum">
              <a:rPr lang="en-US" smtClean="0"/>
              <a:t>‹#›</a:t>
            </a:fld>
            <a:endParaRPr lang="en-US"/>
          </a:p>
        </p:txBody>
      </p:sp>
    </p:spTree>
    <p:extLst>
      <p:ext uri="{BB962C8B-B14F-4D97-AF65-F5344CB8AC3E}">
        <p14:creationId xmlns:p14="http://schemas.microsoft.com/office/powerpoint/2010/main" val="13877544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D86100-EB19-C340-A928-00837C6653AC}" type="datetimeFigureOut">
              <a:rPr lang="en-US" smtClean="0"/>
              <a:t>8/30/2021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676C36-D976-EE4C-9140-92EF94ADF162}" type="slidenum">
              <a:rPr lang="en-US" smtClean="0"/>
              <a:t>‹#›</a:t>
            </a:fld>
            <a:endParaRPr lang="en-US"/>
          </a:p>
        </p:txBody>
      </p:sp>
    </p:spTree>
    <p:extLst>
      <p:ext uri="{BB962C8B-B14F-4D97-AF65-F5344CB8AC3E}">
        <p14:creationId xmlns:p14="http://schemas.microsoft.com/office/powerpoint/2010/main" val="4835203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6D86100-EB19-C340-A928-00837C6653AC}" type="datetimeFigureOut">
              <a:rPr lang="en-US" smtClean="0"/>
              <a:t>8/30/2021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676C36-D976-EE4C-9140-92EF94ADF162}" type="slidenum">
              <a:rPr lang="en-US" smtClean="0"/>
              <a:t>‹#›</a:t>
            </a:fld>
            <a:endParaRPr lang="en-US"/>
          </a:p>
        </p:txBody>
      </p:sp>
    </p:spTree>
    <p:extLst>
      <p:ext uri="{BB962C8B-B14F-4D97-AF65-F5344CB8AC3E}">
        <p14:creationId xmlns:p14="http://schemas.microsoft.com/office/powerpoint/2010/main" val="39529790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6D86100-EB19-C340-A928-00837C6653AC}" type="datetimeFigureOut">
              <a:rPr lang="en-US" smtClean="0"/>
              <a:t>8/30/2021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676C36-D976-EE4C-9140-92EF94ADF162}" type="slidenum">
              <a:rPr lang="en-US" smtClean="0"/>
              <a:t>‹#›</a:t>
            </a:fld>
            <a:endParaRPr lang="en-US"/>
          </a:p>
        </p:txBody>
      </p:sp>
    </p:spTree>
    <p:extLst>
      <p:ext uri="{BB962C8B-B14F-4D97-AF65-F5344CB8AC3E}">
        <p14:creationId xmlns:p14="http://schemas.microsoft.com/office/powerpoint/2010/main" val="15884899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6D86100-EB19-C340-A928-00837C6653AC}" type="datetimeFigureOut">
              <a:rPr lang="en-US" smtClean="0"/>
              <a:t>8/30/2021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676C36-D976-EE4C-9140-92EF94ADF162}" type="slidenum">
              <a:rPr lang="en-US" smtClean="0"/>
              <a:t>‹#›</a:t>
            </a:fld>
            <a:endParaRPr lang="en-US"/>
          </a:p>
        </p:txBody>
      </p:sp>
    </p:spTree>
    <p:extLst>
      <p:ext uri="{BB962C8B-B14F-4D97-AF65-F5344CB8AC3E}">
        <p14:creationId xmlns:p14="http://schemas.microsoft.com/office/powerpoint/2010/main" val="2619951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6D86100-EB19-C340-A928-00837C6653AC}" type="datetimeFigureOut">
              <a:rPr lang="en-US" smtClean="0"/>
              <a:t>8/30/2021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676C36-D976-EE4C-9140-92EF94ADF162}" type="slidenum">
              <a:rPr lang="en-US" smtClean="0"/>
              <a:t>‹#›</a:t>
            </a:fld>
            <a:endParaRPr lang="en-US"/>
          </a:p>
        </p:txBody>
      </p:sp>
    </p:spTree>
    <p:extLst>
      <p:ext uri="{BB962C8B-B14F-4D97-AF65-F5344CB8AC3E}">
        <p14:creationId xmlns:p14="http://schemas.microsoft.com/office/powerpoint/2010/main" val="3959544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381000"/>
            <a:ext cx="7772400" cy="457200"/>
          </a:xfrm>
          <a:prstGeom prst="rect">
            <a:avLst/>
          </a:prstGeom>
          <a:noFill/>
          <a:ln w="19050" cmpd="sng">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spAutoFit/>
          </a:bodyPr>
          <a:lstStyle/>
          <a:p>
            <a:pPr lvl="0"/>
            <a:r>
              <a:rPr lang="en-US" dirty="0"/>
              <a:t>Click To Edit Master Title Style</a:t>
            </a:r>
          </a:p>
        </p:txBody>
      </p:sp>
      <p:sp>
        <p:nvSpPr>
          <p:cNvPr id="1027" name="Rectangle 3"/>
          <p:cNvSpPr>
            <a:spLocks noGrp="1" noChangeArrowheads="1"/>
          </p:cNvSpPr>
          <p:nvPr>
            <p:ph type="body" idx="1"/>
          </p:nvPr>
        </p:nvSpPr>
        <p:spPr bwMode="auto">
          <a:xfrm>
            <a:off x="685800" y="1524000"/>
            <a:ext cx="7772400" cy="3657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000"/>
            </a:lvl1pPr>
          </a:lstStyle>
          <a:p>
            <a:endParaRPr lang="en-US" dirty="0"/>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a:lvl1pPr>
          </a:lstStyle>
          <a:p>
            <a:endParaRPr lang="en-US" dirty="0"/>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a:lvl1pPr>
          </a:lstStyle>
          <a:p>
            <a:fld id="{76834483-2A03-9B49-960C-C7F6DC530226}" type="slidenum">
              <a:rPr lang="en-US"/>
              <a:pPr/>
              <a:t>‹#›</a:t>
            </a:fld>
            <a:endParaRPr lang="en-US" dirty="0"/>
          </a:p>
        </p:txBody>
      </p:sp>
      <p:sp>
        <p:nvSpPr>
          <p:cNvPr id="1031" name="Text Box 7"/>
          <p:cNvSpPr txBox="1">
            <a:spLocks noChangeArrowheads="1"/>
          </p:cNvSpPr>
          <p:nvPr/>
        </p:nvSpPr>
        <p:spPr bwMode="auto">
          <a:xfrm>
            <a:off x="1066800" y="1371600"/>
            <a:ext cx="1905000"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endParaRPr lang="en-US" b="1" dirty="0">
              <a:latin typeface="Helvetica" charset="0"/>
            </a:endParaRPr>
          </a:p>
        </p:txBody>
      </p:sp>
    </p:spTree>
    <p:extLst>
      <p:ext uri="{BB962C8B-B14F-4D97-AF65-F5344CB8AC3E}">
        <p14:creationId xmlns:p14="http://schemas.microsoft.com/office/powerpoint/2010/main" val="22263178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rtl="0" eaLnBrk="0" fontAlgn="base" hangingPunct="0">
        <a:spcBef>
          <a:spcPct val="0"/>
        </a:spcBef>
        <a:spcAft>
          <a:spcPct val="0"/>
        </a:spcAft>
        <a:defRPr sz="2400">
          <a:solidFill>
            <a:schemeClr val="tx2"/>
          </a:solidFill>
          <a:latin typeface="Arial Black"/>
          <a:ea typeface="+mj-ea"/>
          <a:cs typeface="Arial Black"/>
        </a:defRPr>
      </a:lvl1pPr>
      <a:lvl2pPr algn="ctr" rtl="0" eaLnBrk="0" fontAlgn="base" hangingPunct="0">
        <a:spcBef>
          <a:spcPct val="0"/>
        </a:spcBef>
        <a:spcAft>
          <a:spcPct val="0"/>
        </a:spcAft>
        <a:defRPr sz="2400">
          <a:solidFill>
            <a:schemeClr val="tx2"/>
          </a:solidFill>
          <a:latin typeface="Arial Black" charset="0"/>
          <a:ea typeface="ＭＳ Ｐゴシック" charset="0"/>
        </a:defRPr>
      </a:lvl2pPr>
      <a:lvl3pPr algn="ctr" rtl="0" eaLnBrk="0" fontAlgn="base" hangingPunct="0">
        <a:spcBef>
          <a:spcPct val="0"/>
        </a:spcBef>
        <a:spcAft>
          <a:spcPct val="0"/>
        </a:spcAft>
        <a:defRPr sz="2400">
          <a:solidFill>
            <a:schemeClr val="tx2"/>
          </a:solidFill>
          <a:latin typeface="Arial Black" charset="0"/>
          <a:ea typeface="ＭＳ Ｐゴシック" charset="0"/>
        </a:defRPr>
      </a:lvl3pPr>
      <a:lvl4pPr algn="ctr" rtl="0" eaLnBrk="0" fontAlgn="base" hangingPunct="0">
        <a:spcBef>
          <a:spcPct val="0"/>
        </a:spcBef>
        <a:spcAft>
          <a:spcPct val="0"/>
        </a:spcAft>
        <a:defRPr sz="2400">
          <a:solidFill>
            <a:schemeClr val="tx2"/>
          </a:solidFill>
          <a:latin typeface="Arial Black" charset="0"/>
          <a:ea typeface="ＭＳ Ｐゴシック" charset="0"/>
        </a:defRPr>
      </a:lvl4pPr>
      <a:lvl5pPr algn="ctr" rtl="0" eaLnBrk="0" fontAlgn="base" hangingPunct="0">
        <a:spcBef>
          <a:spcPct val="0"/>
        </a:spcBef>
        <a:spcAft>
          <a:spcPct val="0"/>
        </a:spcAft>
        <a:defRPr sz="2400">
          <a:solidFill>
            <a:schemeClr val="tx2"/>
          </a:solidFill>
          <a:latin typeface="Arial Black" charset="0"/>
          <a:ea typeface="ＭＳ Ｐゴシック" charset="0"/>
        </a:defRPr>
      </a:lvl5pPr>
      <a:lvl6pPr marL="457200" algn="ctr" rtl="0" eaLnBrk="0" fontAlgn="base" hangingPunct="0">
        <a:spcBef>
          <a:spcPct val="0"/>
        </a:spcBef>
        <a:spcAft>
          <a:spcPct val="0"/>
        </a:spcAft>
        <a:defRPr sz="2400">
          <a:solidFill>
            <a:schemeClr val="tx2"/>
          </a:solidFill>
          <a:latin typeface="Arial Black" charset="0"/>
          <a:ea typeface="ＭＳ Ｐゴシック" charset="0"/>
        </a:defRPr>
      </a:lvl6pPr>
      <a:lvl7pPr marL="914400" algn="ctr" rtl="0" eaLnBrk="0" fontAlgn="base" hangingPunct="0">
        <a:spcBef>
          <a:spcPct val="0"/>
        </a:spcBef>
        <a:spcAft>
          <a:spcPct val="0"/>
        </a:spcAft>
        <a:defRPr sz="2400">
          <a:solidFill>
            <a:schemeClr val="tx2"/>
          </a:solidFill>
          <a:latin typeface="Arial Black" charset="0"/>
          <a:ea typeface="ＭＳ Ｐゴシック" charset="0"/>
        </a:defRPr>
      </a:lvl7pPr>
      <a:lvl8pPr marL="1371600" algn="ctr" rtl="0" eaLnBrk="0" fontAlgn="base" hangingPunct="0">
        <a:spcBef>
          <a:spcPct val="0"/>
        </a:spcBef>
        <a:spcAft>
          <a:spcPct val="0"/>
        </a:spcAft>
        <a:defRPr sz="2400">
          <a:solidFill>
            <a:schemeClr val="tx2"/>
          </a:solidFill>
          <a:latin typeface="Arial Black" charset="0"/>
          <a:ea typeface="ＭＳ Ｐゴシック" charset="0"/>
        </a:defRPr>
      </a:lvl8pPr>
      <a:lvl9pPr marL="1828800" algn="ctr" rtl="0" eaLnBrk="0" fontAlgn="base" hangingPunct="0">
        <a:spcBef>
          <a:spcPct val="0"/>
        </a:spcBef>
        <a:spcAft>
          <a:spcPct val="0"/>
        </a:spcAft>
        <a:defRPr sz="2400">
          <a:solidFill>
            <a:schemeClr val="tx2"/>
          </a:solidFill>
          <a:latin typeface="Arial Black" charset="0"/>
          <a:ea typeface="ＭＳ Ｐゴシック" charset="0"/>
        </a:defRPr>
      </a:lvl9pPr>
    </p:titleStyle>
    <p:bodyStyle>
      <a:lvl1pPr marL="342900" indent="-342900" algn="l" rtl="0" eaLnBrk="0" fontAlgn="base" hangingPunct="0">
        <a:spcBef>
          <a:spcPct val="20000"/>
        </a:spcBef>
        <a:spcAft>
          <a:spcPct val="0"/>
        </a:spcAft>
        <a:buChar char="•"/>
        <a:defRPr b="1">
          <a:solidFill>
            <a:schemeClr val="tx1"/>
          </a:solidFill>
          <a:latin typeface="Arial"/>
          <a:ea typeface="+mn-ea"/>
          <a:cs typeface="Arial"/>
        </a:defRPr>
      </a:lvl1pPr>
      <a:lvl2pPr marL="742950" indent="-285750" algn="l" rtl="0" eaLnBrk="0" fontAlgn="base" hangingPunct="0">
        <a:spcBef>
          <a:spcPct val="20000"/>
        </a:spcBef>
        <a:spcAft>
          <a:spcPct val="0"/>
        </a:spcAft>
        <a:buChar char="–"/>
        <a:defRPr b="1">
          <a:solidFill>
            <a:schemeClr val="tx1"/>
          </a:solidFill>
          <a:latin typeface="Arial"/>
          <a:ea typeface="+mn-ea"/>
          <a:cs typeface="Arial"/>
        </a:defRPr>
      </a:lvl2pPr>
      <a:lvl3pPr marL="1143000" indent="-228600" algn="l" rtl="0" eaLnBrk="0" fontAlgn="base" hangingPunct="0">
        <a:spcBef>
          <a:spcPct val="20000"/>
        </a:spcBef>
        <a:spcAft>
          <a:spcPct val="0"/>
        </a:spcAft>
        <a:buChar char="•"/>
        <a:defRPr b="1">
          <a:solidFill>
            <a:schemeClr val="tx1"/>
          </a:solidFill>
          <a:latin typeface="Arial"/>
          <a:ea typeface="+mn-ea"/>
          <a:cs typeface="Arial"/>
        </a:defRPr>
      </a:lvl3pPr>
      <a:lvl4pPr marL="1600200" indent="-228600" algn="l" rtl="0" eaLnBrk="0" fontAlgn="base" hangingPunct="0">
        <a:spcBef>
          <a:spcPct val="20000"/>
        </a:spcBef>
        <a:spcAft>
          <a:spcPct val="0"/>
        </a:spcAft>
        <a:buChar char="–"/>
        <a:defRPr b="1">
          <a:solidFill>
            <a:schemeClr val="tx1"/>
          </a:solidFill>
          <a:latin typeface="Arial"/>
          <a:ea typeface="+mn-ea"/>
          <a:cs typeface="Arial"/>
        </a:defRPr>
      </a:lvl4pPr>
      <a:lvl5pPr marL="2057400" indent="-228600" algn="l" rtl="0" eaLnBrk="0" fontAlgn="base" hangingPunct="0">
        <a:spcBef>
          <a:spcPct val="20000"/>
        </a:spcBef>
        <a:spcAft>
          <a:spcPct val="0"/>
        </a:spcAft>
        <a:buChar char="»"/>
        <a:defRPr b="1">
          <a:solidFill>
            <a:schemeClr val="tx1"/>
          </a:solidFill>
          <a:latin typeface="Arial"/>
          <a:ea typeface="+mn-ea"/>
          <a:cs typeface="Arial"/>
        </a:defRPr>
      </a:lvl5pPr>
      <a:lvl6pPr marL="2514600" indent="-228600" algn="l" rtl="0" eaLnBrk="0" fontAlgn="base" hangingPunct="0">
        <a:spcBef>
          <a:spcPct val="20000"/>
        </a:spcBef>
        <a:spcAft>
          <a:spcPct val="0"/>
        </a:spcAft>
        <a:buChar char="»"/>
        <a:defRPr b="1">
          <a:solidFill>
            <a:schemeClr val="tx1"/>
          </a:solidFill>
          <a:latin typeface="+mn-lt"/>
          <a:ea typeface="+mn-ea"/>
        </a:defRPr>
      </a:lvl6pPr>
      <a:lvl7pPr marL="2971800" indent="-228600" algn="l" rtl="0" eaLnBrk="0" fontAlgn="base" hangingPunct="0">
        <a:spcBef>
          <a:spcPct val="20000"/>
        </a:spcBef>
        <a:spcAft>
          <a:spcPct val="0"/>
        </a:spcAft>
        <a:buChar char="»"/>
        <a:defRPr b="1">
          <a:solidFill>
            <a:schemeClr val="tx1"/>
          </a:solidFill>
          <a:latin typeface="+mn-lt"/>
          <a:ea typeface="+mn-ea"/>
        </a:defRPr>
      </a:lvl7pPr>
      <a:lvl8pPr marL="3429000" indent="-228600" algn="l" rtl="0" eaLnBrk="0" fontAlgn="base" hangingPunct="0">
        <a:spcBef>
          <a:spcPct val="20000"/>
        </a:spcBef>
        <a:spcAft>
          <a:spcPct val="0"/>
        </a:spcAft>
        <a:buChar char="»"/>
        <a:defRPr b="1">
          <a:solidFill>
            <a:schemeClr val="tx1"/>
          </a:solidFill>
          <a:latin typeface="+mn-lt"/>
          <a:ea typeface="+mn-ea"/>
        </a:defRPr>
      </a:lvl8pPr>
      <a:lvl9pPr marL="3886200" indent="-228600" algn="l" rtl="0" eaLnBrk="0" fontAlgn="base" hangingPunct="0">
        <a:spcBef>
          <a:spcPct val="20000"/>
        </a:spcBef>
        <a:spcAft>
          <a:spcPct val="0"/>
        </a:spcAft>
        <a:buChar char="»"/>
        <a:defRPr b="1">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D86100-EB19-C340-A928-00837C6653AC}" type="datetimeFigureOut">
              <a:rPr lang="en-US" smtClean="0"/>
              <a:t>8/30/2021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676C36-D976-EE4C-9140-92EF94ADF162}" type="slidenum">
              <a:rPr lang="en-US" smtClean="0"/>
              <a:t>‹#›</a:t>
            </a:fld>
            <a:endParaRPr lang="en-US"/>
          </a:p>
        </p:txBody>
      </p:sp>
    </p:spTree>
    <p:extLst>
      <p:ext uri="{BB962C8B-B14F-4D97-AF65-F5344CB8AC3E}">
        <p14:creationId xmlns:p14="http://schemas.microsoft.com/office/powerpoint/2010/main" val="1059354526"/>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nigms.nih.gov/training/pages/clearinghouse-for-training-modules-to-enhance-data-reproducibility.aspx#nih-rigor-and-reproducibility-training-modules" TargetMode="External"/><Relationship Id="rId7" Type="http://schemas.openxmlformats.org/officeDocument/2006/relationships/hyperlink" Target="https://neuronline.sfn.org/scientific-research/improving-experimental-rigor-and-enhancing-data-reproducibility-in-neuroscience" TargetMode="External"/><Relationship Id="rId2" Type="http://schemas.openxmlformats.org/officeDocument/2006/relationships/hyperlink" Target="http://jbcresources.asbmb.org/further-reading" TargetMode="External"/><Relationship Id="rId1" Type="http://schemas.openxmlformats.org/officeDocument/2006/relationships/slideLayout" Target="../slideLayouts/slideLayout2.xml"/><Relationship Id="rId6" Type="http://schemas.openxmlformats.org/officeDocument/2006/relationships/hyperlink" Target="https://www.ncbi.nlm.nih.gov/pmc/articles/PMC5902037/" TargetMode="External"/><Relationship Id="rId5" Type="http://schemas.openxmlformats.org/officeDocument/2006/relationships/hyperlink" Target="https://www.nigms.nih.gov/training/pages/clearinghouse-for-training-modules-to-enhance-data-reproducibility.aspx#lets-experiment-a-guide-for-scientists-working-at-the-bench" TargetMode="External"/><Relationship Id="rId4" Type="http://schemas.openxmlformats.org/officeDocument/2006/relationships/hyperlink" Target="https://www.nigms.nih.gov/training/pages/clearinghouse-for-training-modules-to-enhance-data-reproducibility.aspx#cell-line-authentication-traini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1052" name="Rectangle 60"/>
          <p:cNvSpPr>
            <a:spLocks noGrp="1" noChangeArrowheads="1"/>
          </p:cNvSpPr>
          <p:nvPr>
            <p:ph type="title"/>
          </p:nvPr>
        </p:nvSpPr>
        <p:spPr>
          <a:xfrm>
            <a:off x="240820" y="3693325"/>
            <a:ext cx="8662359" cy="1156577"/>
          </a:xfrm>
          <a:ln/>
        </p:spPr>
        <p:txBody>
          <a:bodyPr>
            <a:noAutofit/>
          </a:bodyPr>
          <a:lstStyle/>
          <a:p>
            <a:pPr>
              <a:lnSpc>
                <a:spcPct val="140000"/>
              </a:lnSpc>
            </a:pPr>
            <a:r>
              <a:rPr lang="en-US" sz="2400" b="1" dirty="0">
                <a:latin typeface="Arial" panose="020B0604020202020204" pitchFamily="34" charset="0"/>
                <a:cs typeface="Arial" panose="020B0604020202020204" pitchFamily="34" charset="0"/>
              </a:rPr>
              <a:t>Rigor, Reproducibility, and Transparency in Research</a:t>
            </a:r>
          </a:p>
        </p:txBody>
      </p:sp>
      <p:sp>
        <p:nvSpPr>
          <p:cNvPr id="9" name="TextBox 8"/>
          <p:cNvSpPr txBox="1"/>
          <p:nvPr/>
        </p:nvSpPr>
        <p:spPr>
          <a:xfrm>
            <a:off x="2007775" y="4972030"/>
            <a:ext cx="5074932" cy="116955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a:ea typeface="ＭＳ Ｐゴシック" charset="0"/>
                <a:cs typeface="Arial"/>
              </a:rPr>
              <a:t>Ryan Weiss, Ph.D.</a:t>
            </a:r>
          </a:p>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Arial"/>
                <a:ea typeface="ＭＳ Ｐゴシック" charset="0"/>
                <a:cs typeface="Arial"/>
              </a:rPr>
              <a:t>Glycoscience</a:t>
            </a:r>
            <a:r>
              <a:rPr kumimoji="0" lang="en-US" sz="2000" b="0" i="0" u="none" strike="noStrike" kern="1200" cap="none" spc="0" normalizeH="0" baseline="0" noProof="0" dirty="0">
                <a:ln>
                  <a:noFill/>
                </a:ln>
                <a:solidFill>
                  <a:prstClr val="black"/>
                </a:solidFill>
                <a:effectLst/>
                <a:uLnTx/>
                <a:uFillTx/>
                <a:latin typeface="Arial"/>
                <a:ea typeface="ＭＳ Ｐゴシック" charset="0"/>
                <a:cs typeface="Arial"/>
              </a:rPr>
              <a:t> Journal Club</a:t>
            </a:r>
          </a:p>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a:ea typeface="ＭＳ Ｐゴシック" charset="0"/>
                <a:cs typeface="Arial"/>
              </a:rPr>
              <a:t>August 30, 2021</a:t>
            </a:r>
          </a:p>
        </p:txBody>
      </p:sp>
      <p:pic>
        <p:nvPicPr>
          <p:cNvPr id="6" name="Picture 5">
            <a:extLst>
              <a:ext uri="{FF2B5EF4-FFF2-40B4-BE49-F238E27FC236}">
                <a16:creationId xmlns:a16="http://schemas.microsoft.com/office/drawing/2014/main" id="{8D37985A-91D9-47DF-89F3-9594CB0F3A25}"/>
              </a:ext>
            </a:extLst>
          </p:cNvPr>
          <p:cNvPicPr>
            <a:picLocks noChangeAspect="1"/>
          </p:cNvPicPr>
          <p:nvPr/>
        </p:nvPicPr>
        <p:blipFill>
          <a:blip r:embed="rId3"/>
          <a:stretch>
            <a:fillRect/>
          </a:stretch>
        </p:blipFill>
        <p:spPr>
          <a:xfrm>
            <a:off x="1352063" y="432999"/>
            <a:ext cx="6439873" cy="3330199"/>
          </a:xfrm>
          <a:prstGeom prst="rect">
            <a:avLst/>
          </a:prstGeom>
        </p:spPr>
      </p:pic>
    </p:spTree>
    <p:extLst>
      <p:ext uri="{BB962C8B-B14F-4D97-AF65-F5344CB8AC3E}">
        <p14:creationId xmlns:p14="http://schemas.microsoft.com/office/powerpoint/2010/main" val="3813630623"/>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3">
            <a:extLst>
              <a:ext uri="{FF2B5EF4-FFF2-40B4-BE49-F238E27FC236}">
                <a16:creationId xmlns:a16="http://schemas.microsoft.com/office/drawing/2014/main" id="{02298EB0-D8F6-42D0-A713-90E972172E90}"/>
              </a:ext>
            </a:extLst>
          </p:cNvPr>
          <p:cNvSpPr>
            <a:spLocks noGrp="1" noChangeArrowheads="1"/>
          </p:cNvSpPr>
          <p:nvPr>
            <p:ph type="title"/>
          </p:nvPr>
        </p:nvSpPr>
        <p:spPr>
          <a:xfrm>
            <a:off x="685800" y="415280"/>
            <a:ext cx="7772400" cy="461665"/>
          </a:xfrm>
        </p:spPr>
        <p:txBody>
          <a:bodyPr/>
          <a:lstStyle/>
          <a:p>
            <a:pPr>
              <a:defRPr/>
            </a:pPr>
            <a:r>
              <a:rPr lang="en-US" dirty="0">
                <a:cs typeface="+mj-cs"/>
              </a:rPr>
              <a:t>Why focus on reproducibility?</a:t>
            </a:r>
          </a:p>
        </p:txBody>
      </p:sp>
      <p:pic>
        <p:nvPicPr>
          <p:cNvPr id="3" name="Picture 2">
            <a:extLst>
              <a:ext uri="{FF2B5EF4-FFF2-40B4-BE49-F238E27FC236}">
                <a16:creationId xmlns:a16="http://schemas.microsoft.com/office/drawing/2014/main" id="{E91E68ED-FCD2-4592-9C7D-17EFE743B098}"/>
              </a:ext>
            </a:extLst>
          </p:cNvPr>
          <p:cNvPicPr>
            <a:picLocks noChangeAspect="1"/>
          </p:cNvPicPr>
          <p:nvPr/>
        </p:nvPicPr>
        <p:blipFill>
          <a:blip r:embed="rId3"/>
          <a:stretch>
            <a:fillRect/>
          </a:stretch>
        </p:blipFill>
        <p:spPr>
          <a:xfrm>
            <a:off x="471414" y="1440873"/>
            <a:ext cx="3851205" cy="3236866"/>
          </a:xfrm>
          <a:prstGeom prst="rect">
            <a:avLst/>
          </a:prstGeom>
        </p:spPr>
      </p:pic>
      <p:grpSp>
        <p:nvGrpSpPr>
          <p:cNvPr id="7" name="Group 6">
            <a:extLst>
              <a:ext uri="{FF2B5EF4-FFF2-40B4-BE49-F238E27FC236}">
                <a16:creationId xmlns:a16="http://schemas.microsoft.com/office/drawing/2014/main" id="{8D2EFB30-FDBB-41E7-8117-CC2066CA818D}"/>
              </a:ext>
            </a:extLst>
          </p:cNvPr>
          <p:cNvGrpSpPr/>
          <p:nvPr/>
        </p:nvGrpSpPr>
        <p:grpSpPr>
          <a:xfrm>
            <a:off x="4475019" y="3553691"/>
            <a:ext cx="4450094" cy="3147494"/>
            <a:chOff x="4475019" y="3429000"/>
            <a:chExt cx="4450094" cy="3147494"/>
          </a:xfrm>
        </p:grpSpPr>
        <p:pic>
          <p:nvPicPr>
            <p:cNvPr id="5" name="Picture 4">
              <a:extLst>
                <a:ext uri="{FF2B5EF4-FFF2-40B4-BE49-F238E27FC236}">
                  <a16:creationId xmlns:a16="http://schemas.microsoft.com/office/drawing/2014/main" id="{EE9F9320-0FF5-4EA2-8BCC-B6C672A094F6}"/>
                </a:ext>
              </a:extLst>
            </p:cNvPr>
            <p:cNvPicPr>
              <a:picLocks noChangeAspect="1"/>
            </p:cNvPicPr>
            <p:nvPr/>
          </p:nvPicPr>
          <p:blipFill>
            <a:blip r:embed="rId4"/>
            <a:stretch>
              <a:fillRect/>
            </a:stretch>
          </p:blipFill>
          <p:spPr>
            <a:xfrm>
              <a:off x="4475019" y="3429000"/>
              <a:ext cx="4450094" cy="3147494"/>
            </a:xfrm>
            <a:prstGeom prst="rect">
              <a:avLst/>
            </a:prstGeom>
          </p:spPr>
        </p:pic>
        <p:sp>
          <p:nvSpPr>
            <p:cNvPr id="6" name="Rectangle 5">
              <a:extLst>
                <a:ext uri="{FF2B5EF4-FFF2-40B4-BE49-F238E27FC236}">
                  <a16:creationId xmlns:a16="http://schemas.microsoft.com/office/drawing/2014/main" id="{95A96741-C0F5-4E5E-9AC6-62C303E3306D}"/>
                </a:ext>
              </a:extLst>
            </p:cNvPr>
            <p:cNvSpPr/>
            <p:nvPr/>
          </p:nvSpPr>
          <p:spPr bwMode="auto">
            <a:xfrm>
              <a:off x="8728364" y="6380019"/>
              <a:ext cx="182895" cy="175694"/>
            </a:xfrm>
            <a:prstGeom prst="rect">
              <a:avLst/>
            </a:prstGeom>
            <a:solidFill>
              <a:schemeClr val="bg1"/>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000000"/>
                </a:solidFill>
                <a:effectLst/>
                <a:latin typeface="Times" charset="0"/>
                <a:ea typeface="ＭＳ Ｐゴシック" charset="0"/>
              </a:endParaRPr>
            </a:p>
          </p:txBody>
        </p:sp>
      </p:grpSp>
    </p:spTree>
    <p:extLst>
      <p:ext uri="{BB962C8B-B14F-4D97-AF65-F5344CB8AC3E}">
        <p14:creationId xmlns:p14="http://schemas.microsoft.com/office/powerpoint/2010/main" val="311688451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3">
            <a:extLst>
              <a:ext uri="{FF2B5EF4-FFF2-40B4-BE49-F238E27FC236}">
                <a16:creationId xmlns:a16="http://schemas.microsoft.com/office/drawing/2014/main" id="{02298EB0-D8F6-42D0-A713-90E972172E90}"/>
              </a:ext>
            </a:extLst>
          </p:cNvPr>
          <p:cNvSpPr>
            <a:spLocks noGrp="1" noChangeArrowheads="1"/>
          </p:cNvSpPr>
          <p:nvPr>
            <p:ph type="title"/>
          </p:nvPr>
        </p:nvSpPr>
        <p:spPr>
          <a:xfrm>
            <a:off x="685800" y="415280"/>
            <a:ext cx="7772400" cy="461665"/>
          </a:xfrm>
        </p:spPr>
        <p:txBody>
          <a:bodyPr/>
          <a:lstStyle/>
          <a:p>
            <a:pPr>
              <a:defRPr/>
            </a:pPr>
            <a:r>
              <a:rPr lang="en-US" dirty="0">
                <a:cs typeface="+mj-cs"/>
              </a:rPr>
              <a:t>Why focus on reproducibility?</a:t>
            </a:r>
          </a:p>
        </p:txBody>
      </p:sp>
      <p:pic>
        <p:nvPicPr>
          <p:cNvPr id="3" name="Picture 2">
            <a:extLst>
              <a:ext uri="{FF2B5EF4-FFF2-40B4-BE49-F238E27FC236}">
                <a16:creationId xmlns:a16="http://schemas.microsoft.com/office/drawing/2014/main" id="{E91E68ED-FCD2-4592-9C7D-17EFE743B098}"/>
              </a:ext>
            </a:extLst>
          </p:cNvPr>
          <p:cNvPicPr>
            <a:picLocks noChangeAspect="1"/>
          </p:cNvPicPr>
          <p:nvPr/>
        </p:nvPicPr>
        <p:blipFill>
          <a:blip r:embed="rId3"/>
          <a:stretch>
            <a:fillRect/>
          </a:stretch>
        </p:blipFill>
        <p:spPr>
          <a:xfrm>
            <a:off x="471414" y="1440873"/>
            <a:ext cx="3851205" cy="3236866"/>
          </a:xfrm>
          <a:prstGeom prst="rect">
            <a:avLst/>
          </a:prstGeom>
        </p:spPr>
      </p:pic>
      <p:grpSp>
        <p:nvGrpSpPr>
          <p:cNvPr id="7" name="Group 6">
            <a:extLst>
              <a:ext uri="{FF2B5EF4-FFF2-40B4-BE49-F238E27FC236}">
                <a16:creationId xmlns:a16="http://schemas.microsoft.com/office/drawing/2014/main" id="{8D2EFB30-FDBB-41E7-8117-CC2066CA818D}"/>
              </a:ext>
            </a:extLst>
          </p:cNvPr>
          <p:cNvGrpSpPr/>
          <p:nvPr/>
        </p:nvGrpSpPr>
        <p:grpSpPr>
          <a:xfrm>
            <a:off x="4475019" y="3553691"/>
            <a:ext cx="4450094" cy="3147494"/>
            <a:chOff x="4475019" y="3429000"/>
            <a:chExt cx="4450094" cy="3147494"/>
          </a:xfrm>
        </p:grpSpPr>
        <p:pic>
          <p:nvPicPr>
            <p:cNvPr id="5" name="Picture 4">
              <a:extLst>
                <a:ext uri="{FF2B5EF4-FFF2-40B4-BE49-F238E27FC236}">
                  <a16:creationId xmlns:a16="http://schemas.microsoft.com/office/drawing/2014/main" id="{EE9F9320-0FF5-4EA2-8BCC-B6C672A094F6}"/>
                </a:ext>
              </a:extLst>
            </p:cNvPr>
            <p:cNvPicPr>
              <a:picLocks noChangeAspect="1"/>
            </p:cNvPicPr>
            <p:nvPr/>
          </p:nvPicPr>
          <p:blipFill>
            <a:blip r:embed="rId4"/>
            <a:stretch>
              <a:fillRect/>
            </a:stretch>
          </p:blipFill>
          <p:spPr>
            <a:xfrm>
              <a:off x="4475019" y="3429000"/>
              <a:ext cx="4450094" cy="3147494"/>
            </a:xfrm>
            <a:prstGeom prst="rect">
              <a:avLst/>
            </a:prstGeom>
          </p:spPr>
        </p:pic>
        <p:sp>
          <p:nvSpPr>
            <p:cNvPr id="6" name="Rectangle 5">
              <a:extLst>
                <a:ext uri="{FF2B5EF4-FFF2-40B4-BE49-F238E27FC236}">
                  <a16:creationId xmlns:a16="http://schemas.microsoft.com/office/drawing/2014/main" id="{95A96741-C0F5-4E5E-9AC6-62C303E3306D}"/>
                </a:ext>
              </a:extLst>
            </p:cNvPr>
            <p:cNvSpPr/>
            <p:nvPr/>
          </p:nvSpPr>
          <p:spPr bwMode="auto">
            <a:xfrm>
              <a:off x="8728364" y="6380019"/>
              <a:ext cx="182895" cy="175694"/>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000000"/>
                </a:solidFill>
                <a:effectLst/>
                <a:latin typeface="Times" charset="0"/>
                <a:ea typeface="ＭＳ Ｐゴシック" charset="0"/>
              </a:endParaRPr>
            </a:p>
          </p:txBody>
        </p:sp>
      </p:grpSp>
      <p:sp>
        <p:nvSpPr>
          <p:cNvPr id="8" name="TextBox 7">
            <a:extLst>
              <a:ext uri="{FF2B5EF4-FFF2-40B4-BE49-F238E27FC236}">
                <a16:creationId xmlns:a16="http://schemas.microsoft.com/office/drawing/2014/main" id="{538703A5-EC86-4BA7-9821-7CC9245646D4}"/>
              </a:ext>
            </a:extLst>
          </p:cNvPr>
          <p:cNvSpPr txBox="1"/>
          <p:nvPr/>
        </p:nvSpPr>
        <p:spPr>
          <a:xfrm>
            <a:off x="4632715" y="1375473"/>
            <a:ext cx="6140823" cy="1655261"/>
          </a:xfrm>
          <a:prstGeom prst="rect">
            <a:avLst/>
          </a:prstGeom>
          <a:noFill/>
        </p:spPr>
        <p:txBody>
          <a:bodyPr wrap="square">
            <a:spAutoFit/>
          </a:bodyPr>
          <a:lstStyle/>
          <a:p>
            <a:pPr marR="0" lvl="0">
              <a:lnSpc>
                <a:spcPct val="107000"/>
              </a:lnSpc>
              <a:spcBef>
                <a:spcPts val="0"/>
              </a:spcBef>
              <a:spcAft>
                <a:spcPts val="800"/>
              </a:spcAft>
            </a:pPr>
            <a:r>
              <a:rPr lang="en-US" sz="1800" u="sng" dirty="0">
                <a:effectLst/>
                <a:latin typeface="Arial" panose="020B0604020202020204" pitchFamily="34" charset="0"/>
                <a:ea typeface="Calibri" panose="020F0502020204030204" pitchFamily="34" charset="0"/>
                <a:cs typeface="Arial" panose="020B0604020202020204" pitchFamily="34" charset="0"/>
              </a:rPr>
              <a:t>Challenges:</a:t>
            </a:r>
            <a:endParaRPr lang="en-US" sz="1800" dirty="0">
              <a:effectLst/>
              <a:latin typeface="Arial" panose="020B0604020202020204" pitchFamily="34" charset="0"/>
              <a:ea typeface="Calibri" panose="020F0502020204030204" pitchFamily="34" charset="0"/>
              <a:cs typeface="Arial" panose="020B0604020202020204" pitchFamily="34" charset="0"/>
            </a:endParaRPr>
          </a:p>
          <a:p>
            <a:pPr marL="285750" marR="0" lvl="0" indent="-285750">
              <a:lnSpc>
                <a:spcPct val="107000"/>
              </a:lnSpc>
              <a:spcBef>
                <a:spcPts val="0"/>
              </a:spcBef>
              <a:buFont typeface="Arial" panose="020B0604020202020204" pitchFamily="34" charset="0"/>
              <a:buChar char="•"/>
            </a:pPr>
            <a:r>
              <a:rPr lang="en-US" i="1" dirty="0">
                <a:latin typeface="Arial" panose="020B0604020202020204" pitchFamily="34" charset="0"/>
                <a:ea typeface="Calibri" panose="020F0502020204030204" pitchFamily="34" charset="0"/>
                <a:cs typeface="Arial" panose="020B0604020202020204" pitchFamily="34" charset="0"/>
              </a:rPr>
              <a:t>Science is viewed as “self-correcting”</a:t>
            </a:r>
          </a:p>
          <a:p>
            <a:pPr marL="285750" marR="0" lvl="0" indent="-285750">
              <a:lnSpc>
                <a:spcPct val="107000"/>
              </a:lnSpc>
              <a:spcBef>
                <a:spcPts val="0"/>
              </a:spcBef>
              <a:buFont typeface="Arial" panose="020B0604020202020204" pitchFamily="34" charset="0"/>
              <a:buChar char="•"/>
            </a:pPr>
            <a:r>
              <a:rPr lang="en-US" sz="1800" i="1" dirty="0">
                <a:effectLst/>
                <a:latin typeface="Arial" panose="020B0604020202020204" pitchFamily="34" charset="0"/>
                <a:ea typeface="Calibri" panose="020F0502020204030204" pitchFamily="34" charset="0"/>
                <a:cs typeface="Arial" panose="020B0604020202020204" pitchFamily="34" charset="0"/>
              </a:rPr>
              <a:t>Poor Training</a:t>
            </a:r>
          </a:p>
          <a:p>
            <a:pPr marL="285750" marR="0" lvl="0" indent="-285750">
              <a:lnSpc>
                <a:spcPct val="107000"/>
              </a:lnSpc>
              <a:spcBef>
                <a:spcPts val="0"/>
              </a:spcBef>
              <a:buFont typeface="Arial" panose="020B0604020202020204" pitchFamily="34" charset="0"/>
              <a:buChar char="•"/>
            </a:pPr>
            <a:r>
              <a:rPr lang="en-US" i="1" dirty="0">
                <a:latin typeface="Arial" panose="020B0604020202020204" pitchFamily="34" charset="0"/>
                <a:ea typeface="Calibri" panose="020F0502020204030204" pitchFamily="34" charset="0"/>
                <a:cs typeface="Arial" panose="020B0604020202020204" pitchFamily="34" charset="0"/>
              </a:rPr>
              <a:t>Current publication practices</a:t>
            </a:r>
          </a:p>
          <a:p>
            <a:pPr marL="285750" marR="0" lvl="0" indent="-285750">
              <a:lnSpc>
                <a:spcPct val="107000"/>
              </a:lnSpc>
              <a:spcBef>
                <a:spcPts val="0"/>
              </a:spcBef>
              <a:buFont typeface="Arial" panose="020B0604020202020204" pitchFamily="34" charset="0"/>
              <a:buChar char="•"/>
            </a:pPr>
            <a:r>
              <a:rPr lang="en-US" sz="1800" i="1" dirty="0">
                <a:effectLst/>
                <a:latin typeface="Arial" panose="020B0604020202020204" pitchFamily="34" charset="0"/>
                <a:ea typeface="Calibri" panose="020F0502020204030204" pitchFamily="34" charset="0"/>
                <a:cs typeface="Arial" panose="020B0604020202020204" pitchFamily="34" charset="0"/>
              </a:rPr>
              <a:t>Hyper-competitive environment</a:t>
            </a:r>
          </a:p>
        </p:txBody>
      </p:sp>
    </p:spTree>
    <p:extLst>
      <p:ext uri="{BB962C8B-B14F-4D97-AF65-F5344CB8AC3E}">
        <p14:creationId xmlns:p14="http://schemas.microsoft.com/office/powerpoint/2010/main" val="215454106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3">
            <a:extLst>
              <a:ext uri="{FF2B5EF4-FFF2-40B4-BE49-F238E27FC236}">
                <a16:creationId xmlns:a16="http://schemas.microsoft.com/office/drawing/2014/main" id="{02298EB0-D8F6-42D0-A713-90E972172E90}"/>
              </a:ext>
            </a:extLst>
          </p:cNvPr>
          <p:cNvSpPr>
            <a:spLocks noGrp="1" noChangeArrowheads="1"/>
          </p:cNvSpPr>
          <p:nvPr>
            <p:ph type="title"/>
          </p:nvPr>
        </p:nvSpPr>
        <p:spPr>
          <a:xfrm>
            <a:off x="685800" y="415280"/>
            <a:ext cx="7772400" cy="461665"/>
          </a:xfrm>
        </p:spPr>
        <p:txBody>
          <a:bodyPr/>
          <a:lstStyle/>
          <a:p>
            <a:pPr>
              <a:defRPr/>
            </a:pPr>
            <a:r>
              <a:rPr lang="en-US" dirty="0">
                <a:cs typeface="+mj-cs"/>
              </a:rPr>
              <a:t>What is Scientific Rigor?</a:t>
            </a:r>
          </a:p>
        </p:txBody>
      </p:sp>
      <p:pic>
        <p:nvPicPr>
          <p:cNvPr id="7170" name="Picture 2" descr="About – Labs That Work">
            <a:extLst>
              <a:ext uri="{FF2B5EF4-FFF2-40B4-BE49-F238E27FC236}">
                <a16:creationId xmlns:a16="http://schemas.microsoft.com/office/drawing/2014/main" id="{DFF89CD6-4932-4D7E-A30A-1A584A818E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4503" y="1252411"/>
            <a:ext cx="3414993" cy="51439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558397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A8081DE8-1726-4609-B37D-5C6D238BAFA0}"/>
              </a:ext>
            </a:extLst>
          </p:cNvPr>
          <p:cNvSpPr>
            <a:spLocks noGrp="1"/>
          </p:cNvSpPr>
          <p:nvPr>
            <p:ph idx="1"/>
          </p:nvPr>
        </p:nvSpPr>
        <p:spPr>
          <a:xfrm>
            <a:off x="685800" y="1192306"/>
            <a:ext cx="7772400" cy="3657600"/>
          </a:xfrm>
        </p:spPr>
        <p:txBody>
          <a:bodyPr/>
          <a:lstStyle/>
          <a:p>
            <a:r>
              <a:rPr lang="en-US" i="1" dirty="0"/>
              <a:t>Rigor</a:t>
            </a:r>
            <a:r>
              <a:rPr lang="en-US" dirty="0"/>
              <a:t>: </a:t>
            </a:r>
            <a:r>
              <a:rPr lang="en-US" b="0" dirty="0"/>
              <a:t>The strict application of the scientific method to ensure </a:t>
            </a:r>
            <a:r>
              <a:rPr lang="en-US" b="0" u="sng" dirty="0"/>
              <a:t>robust and unbiased </a:t>
            </a:r>
            <a:r>
              <a:rPr lang="en-US" b="0" dirty="0"/>
              <a:t>experimental design, methodology, analysis, interpretation and reporting of results</a:t>
            </a:r>
          </a:p>
          <a:p>
            <a:pPr lvl="1"/>
            <a:endParaRPr lang="en-US" b="0" dirty="0"/>
          </a:p>
        </p:txBody>
      </p:sp>
      <p:sp>
        <p:nvSpPr>
          <p:cNvPr id="21" name="Rectangle 3">
            <a:extLst>
              <a:ext uri="{FF2B5EF4-FFF2-40B4-BE49-F238E27FC236}">
                <a16:creationId xmlns:a16="http://schemas.microsoft.com/office/drawing/2014/main" id="{02298EB0-D8F6-42D0-A713-90E972172E90}"/>
              </a:ext>
            </a:extLst>
          </p:cNvPr>
          <p:cNvSpPr>
            <a:spLocks noGrp="1" noChangeArrowheads="1"/>
          </p:cNvSpPr>
          <p:nvPr>
            <p:ph type="title"/>
          </p:nvPr>
        </p:nvSpPr>
        <p:spPr>
          <a:xfrm>
            <a:off x="685800" y="415280"/>
            <a:ext cx="7772400" cy="461665"/>
          </a:xfrm>
        </p:spPr>
        <p:txBody>
          <a:bodyPr/>
          <a:lstStyle/>
          <a:p>
            <a:pPr>
              <a:defRPr/>
            </a:pPr>
            <a:r>
              <a:rPr lang="en-US" dirty="0">
                <a:cs typeface="+mj-cs"/>
              </a:rPr>
              <a:t>What is Scientific Rigor?</a:t>
            </a:r>
          </a:p>
        </p:txBody>
      </p:sp>
      <p:pic>
        <p:nvPicPr>
          <p:cNvPr id="5" name="Picture 4" descr="aida jimenez (@AidaEJE) | Twitter">
            <a:extLst>
              <a:ext uri="{FF2B5EF4-FFF2-40B4-BE49-F238E27FC236}">
                <a16:creationId xmlns:a16="http://schemas.microsoft.com/office/drawing/2014/main" id="{FCDB5B73-7DCB-48AC-BC42-E1694E1DDCD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340" t="-2474" r="20722" b="-3990"/>
          <a:stretch/>
        </p:blipFill>
        <p:spPr bwMode="auto">
          <a:xfrm>
            <a:off x="5282565" y="2172416"/>
            <a:ext cx="2614937" cy="240254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Scientific method - Wikipedia">
            <a:extLst>
              <a:ext uri="{FF2B5EF4-FFF2-40B4-BE49-F238E27FC236}">
                <a16:creationId xmlns:a16="http://schemas.microsoft.com/office/drawing/2014/main" id="{ED2EF657-0B3C-4EF3-8AA7-8A4175A639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9699" y="2283042"/>
            <a:ext cx="2412347" cy="22919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192169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A8081DE8-1726-4609-B37D-5C6D238BAFA0}"/>
              </a:ext>
            </a:extLst>
          </p:cNvPr>
          <p:cNvSpPr>
            <a:spLocks noGrp="1"/>
          </p:cNvSpPr>
          <p:nvPr>
            <p:ph idx="1"/>
          </p:nvPr>
        </p:nvSpPr>
        <p:spPr>
          <a:xfrm>
            <a:off x="685800" y="1192306"/>
            <a:ext cx="7772400" cy="3657600"/>
          </a:xfrm>
        </p:spPr>
        <p:txBody>
          <a:bodyPr/>
          <a:lstStyle/>
          <a:p>
            <a:r>
              <a:rPr lang="en-US" i="1" dirty="0"/>
              <a:t>Rigor</a:t>
            </a:r>
            <a:r>
              <a:rPr lang="en-US" dirty="0"/>
              <a:t>: </a:t>
            </a:r>
            <a:r>
              <a:rPr lang="en-US" b="0" dirty="0"/>
              <a:t>The strict application of the scientific method to ensure </a:t>
            </a:r>
            <a:r>
              <a:rPr lang="en-US" b="0" u="sng" dirty="0"/>
              <a:t>robust and unbiased</a:t>
            </a:r>
            <a:r>
              <a:rPr lang="en-US" b="0" dirty="0"/>
              <a:t> experimental design, methodology, analysis, interpretation and reporting of results</a:t>
            </a:r>
          </a:p>
          <a:p>
            <a:pPr lvl="1"/>
            <a:endParaRPr lang="en-US" b="0" dirty="0"/>
          </a:p>
        </p:txBody>
      </p:sp>
      <p:sp>
        <p:nvSpPr>
          <p:cNvPr id="21" name="Rectangle 3">
            <a:extLst>
              <a:ext uri="{FF2B5EF4-FFF2-40B4-BE49-F238E27FC236}">
                <a16:creationId xmlns:a16="http://schemas.microsoft.com/office/drawing/2014/main" id="{02298EB0-D8F6-42D0-A713-90E972172E90}"/>
              </a:ext>
            </a:extLst>
          </p:cNvPr>
          <p:cNvSpPr>
            <a:spLocks noGrp="1" noChangeArrowheads="1"/>
          </p:cNvSpPr>
          <p:nvPr>
            <p:ph type="title"/>
          </p:nvPr>
        </p:nvSpPr>
        <p:spPr>
          <a:xfrm>
            <a:off x="685800" y="415280"/>
            <a:ext cx="7772400" cy="461665"/>
          </a:xfrm>
        </p:spPr>
        <p:txBody>
          <a:bodyPr/>
          <a:lstStyle/>
          <a:p>
            <a:pPr>
              <a:defRPr/>
            </a:pPr>
            <a:r>
              <a:rPr lang="en-US" dirty="0">
                <a:cs typeface="+mj-cs"/>
              </a:rPr>
              <a:t>What is Scientific Rigor?</a:t>
            </a:r>
          </a:p>
        </p:txBody>
      </p:sp>
      <p:pic>
        <p:nvPicPr>
          <p:cNvPr id="5" name="Picture 4" descr="aida jimenez (@AidaEJE) | Twitter">
            <a:extLst>
              <a:ext uri="{FF2B5EF4-FFF2-40B4-BE49-F238E27FC236}">
                <a16:creationId xmlns:a16="http://schemas.microsoft.com/office/drawing/2014/main" id="{FCDB5B73-7DCB-48AC-BC42-E1694E1DDCD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340" t="-2474" r="20722" b="-3990"/>
          <a:stretch/>
        </p:blipFill>
        <p:spPr bwMode="auto">
          <a:xfrm>
            <a:off x="5282565" y="2172416"/>
            <a:ext cx="2614937" cy="240254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Scientific method - Wikipedia">
            <a:extLst>
              <a:ext uri="{FF2B5EF4-FFF2-40B4-BE49-F238E27FC236}">
                <a16:creationId xmlns:a16="http://schemas.microsoft.com/office/drawing/2014/main" id="{ED2EF657-0B3C-4EF3-8AA7-8A4175A639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9699" y="2283042"/>
            <a:ext cx="2412347" cy="229191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A6E8DC57-4591-45A5-B988-B6473C99CD3E}"/>
              </a:ext>
            </a:extLst>
          </p:cNvPr>
          <p:cNvSpPr txBox="1"/>
          <p:nvPr/>
        </p:nvSpPr>
        <p:spPr>
          <a:xfrm>
            <a:off x="1501588" y="5165267"/>
            <a:ext cx="6140823" cy="772712"/>
          </a:xfrm>
          <a:prstGeom prst="rect">
            <a:avLst/>
          </a:prstGeom>
          <a:noFill/>
        </p:spPr>
        <p:txBody>
          <a:bodyPr wrap="square">
            <a:spAutoFit/>
          </a:bodyPr>
          <a:lstStyle/>
          <a:p>
            <a:pPr marR="0" lvl="0" algn="ctr">
              <a:lnSpc>
                <a:spcPct val="107000"/>
              </a:lnSpc>
              <a:spcBef>
                <a:spcPts val="0"/>
              </a:spcBef>
              <a:spcAft>
                <a:spcPts val="800"/>
              </a:spcAft>
            </a:pPr>
            <a:r>
              <a:rPr lang="en-US" sz="1800" u="sng" dirty="0">
                <a:effectLst/>
                <a:latin typeface="Arial" panose="020B0604020202020204" pitchFamily="34" charset="0"/>
                <a:ea typeface="Calibri" panose="020F0502020204030204" pitchFamily="34" charset="0"/>
                <a:cs typeface="Times New Roman" panose="02020603050405020304" pitchFamily="18" charset="0"/>
              </a:rPr>
              <a:t>QUESTION</a:t>
            </a:r>
            <a:r>
              <a:rPr lang="en-US" sz="1800" dirty="0">
                <a:effectLst/>
                <a:latin typeface="Arial" panose="020B0604020202020204" pitchFamily="34" charset="0"/>
                <a:ea typeface="Calibri" panose="020F0502020204030204" pitchFamily="34" charset="0"/>
                <a:cs typeface="Times New Roman" panose="02020603050405020304" pitchFamily="18" charset="0"/>
              </a:rPr>
              <a:t>: </a:t>
            </a:r>
          </a:p>
          <a:p>
            <a:pPr marR="0" lvl="0" algn="ctr">
              <a:lnSpc>
                <a:spcPct val="107000"/>
              </a:lnSpc>
              <a:spcBef>
                <a:spcPts val="0"/>
              </a:spcBef>
              <a:spcAft>
                <a:spcPts val="800"/>
              </a:spcAft>
            </a:pPr>
            <a:r>
              <a:rPr lang="en-US" sz="1800" i="1" dirty="0">
                <a:effectLst/>
                <a:latin typeface="Arial" panose="020B0604020202020204" pitchFamily="34" charset="0"/>
                <a:ea typeface="Calibri" panose="020F0502020204030204" pitchFamily="34" charset="0"/>
                <a:cs typeface="Times New Roman" panose="02020603050405020304" pitchFamily="18" charset="0"/>
              </a:rPr>
              <a:t>What factors affect scientific rigor?</a:t>
            </a:r>
            <a:endParaRPr lang="en-US" sz="1800" i="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5481940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A8081DE8-1726-4609-B37D-5C6D238BAFA0}"/>
              </a:ext>
            </a:extLst>
          </p:cNvPr>
          <p:cNvSpPr>
            <a:spLocks noGrp="1"/>
          </p:cNvSpPr>
          <p:nvPr>
            <p:ph idx="1"/>
          </p:nvPr>
        </p:nvSpPr>
        <p:spPr>
          <a:xfrm>
            <a:off x="685800" y="1192306"/>
            <a:ext cx="7772400" cy="3657600"/>
          </a:xfrm>
        </p:spPr>
        <p:txBody>
          <a:bodyPr/>
          <a:lstStyle/>
          <a:p>
            <a:r>
              <a:rPr lang="en-US" i="1" dirty="0"/>
              <a:t>Rigor</a:t>
            </a:r>
            <a:r>
              <a:rPr lang="en-US" dirty="0"/>
              <a:t>: </a:t>
            </a:r>
            <a:r>
              <a:rPr lang="en-US" b="0" dirty="0"/>
              <a:t>The strict application of the scientific method to ensure </a:t>
            </a:r>
            <a:r>
              <a:rPr lang="en-US" b="0" u="sng" dirty="0"/>
              <a:t>robust and unbiased</a:t>
            </a:r>
            <a:r>
              <a:rPr lang="en-US" b="0" dirty="0"/>
              <a:t> experimental design, methodology, analysis, interpretation and reporting of results</a:t>
            </a:r>
          </a:p>
          <a:p>
            <a:pPr lvl="1"/>
            <a:endParaRPr lang="en-US" b="0" dirty="0"/>
          </a:p>
          <a:p>
            <a:pPr>
              <a:buFont typeface="Courier New" panose="02070309020205020404" pitchFamily="49" charset="0"/>
              <a:buChar char="o"/>
            </a:pPr>
            <a:r>
              <a:rPr lang="en-US" sz="1600" b="0" dirty="0"/>
              <a:t>Experimental Design</a:t>
            </a:r>
          </a:p>
          <a:p>
            <a:pPr>
              <a:buFont typeface="Courier New" panose="02070309020205020404" pitchFamily="49" charset="0"/>
              <a:buChar char="o"/>
            </a:pPr>
            <a:r>
              <a:rPr lang="en-US" sz="1600" b="0" dirty="0"/>
              <a:t>Minimizing unintended bias</a:t>
            </a:r>
          </a:p>
          <a:p>
            <a:pPr>
              <a:buFont typeface="Courier New" panose="02070309020205020404" pitchFamily="49" charset="0"/>
              <a:buChar char="o"/>
            </a:pPr>
            <a:r>
              <a:rPr lang="en-US" sz="1600" b="0" dirty="0"/>
              <a:t>Data Analysis</a:t>
            </a:r>
          </a:p>
          <a:p>
            <a:pPr>
              <a:buFont typeface="Courier New" panose="02070309020205020404" pitchFamily="49" charset="0"/>
              <a:buChar char="o"/>
            </a:pPr>
            <a:r>
              <a:rPr lang="en-US" sz="1600" b="0" dirty="0"/>
              <a:t>Transparent Reporting</a:t>
            </a:r>
          </a:p>
          <a:p>
            <a:pPr>
              <a:buFont typeface="Courier New" panose="02070309020205020404" pitchFamily="49" charset="0"/>
              <a:buChar char="o"/>
            </a:pPr>
            <a:r>
              <a:rPr lang="en-US" sz="1600" b="0" dirty="0"/>
              <a:t>Reproducibility</a:t>
            </a:r>
          </a:p>
          <a:p>
            <a:pPr>
              <a:buFont typeface="Courier New" panose="02070309020205020404" pitchFamily="49" charset="0"/>
              <a:buChar char="o"/>
            </a:pPr>
            <a:r>
              <a:rPr lang="en-US" sz="1600" b="0" dirty="0"/>
              <a:t>Do the conclusions align with the results?</a:t>
            </a:r>
          </a:p>
          <a:p>
            <a:pPr lvl="1"/>
            <a:endParaRPr lang="en-US" b="0" dirty="0"/>
          </a:p>
        </p:txBody>
      </p:sp>
      <p:sp>
        <p:nvSpPr>
          <p:cNvPr id="21" name="Rectangle 3">
            <a:extLst>
              <a:ext uri="{FF2B5EF4-FFF2-40B4-BE49-F238E27FC236}">
                <a16:creationId xmlns:a16="http://schemas.microsoft.com/office/drawing/2014/main" id="{02298EB0-D8F6-42D0-A713-90E972172E90}"/>
              </a:ext>
            </a:extLst>
          </p:cNvPr>
          <p:cNvSpPr>
            <a:spLocks noGrp="1" noChangeArrowheads="1"/>
          </p:cNvSpPr>
          <p:nvPr>
            <p:ph type="title"/>
          </p:nvPr>
        </p:nvSpPr>
        <p:spPr>
          <a:xfrm>
            <a:off x="685800" y="415280"/>
            <a:ext cx="7772400" cy="461665"/>
          </a:xfrm>
        </p:spPr>
        <p:txBody>
          <a:bodyPr/>
          <a:lstStyle/>
          <a:p>
            <a:pPr>
              <a:defRPr/>
            </a:pPr>
            <a:r>
              <a:rPr lang="en-US" dirty="0">
                <a:cs typeface="+mj-cs"/>
              </a:rPr>
              <a:t>What is Scientific Rigor?</a:t>
            </a:r>
          </a:p>
        </p:txBody>
      </p:sp>
      <p:pic>
        <p:nvPicPr>
          <p:cNvPr id="7" name="Picture 6" descr="aida jimenez (@AidaEJE) | Twitter">
            <a:extLst>
              <a:ext uri="{FF2B5EF4-FFF2-40B4-BE49-F238E27FC236}">
                <a16:creationId xmlns:a16="http://schemas.microsoft.com/office/drawing/2014/main" id="{8B0C0818-7A91-4C4B-9724-C2F854B5C7E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340" t="-2474" r="20722" b="-3990"/>
          <a:stretch/>
        </p:blipFill>
        <p:spPr bwMode="auto">
          <a:xfrm>
            <a:off x="5282565" y="2172416"/>
            <a:ext cx="2614937" cy="240254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8740F81B-1EC5-4730-BC1B-1C87096A4BDB}"/>
              </a:ext>
            </a:extLst>
          </p:cNvPr>
          <p:cNvSpPr txBox="1"/>
          <p:nvPr/>
        </p:nvSpPr>
        <p:spPr>
          <a:xfrm>
            <a:off x="1501588" y="5165267"/>
            <a:ext cx="6140823" cy="772712"/>
          </a:xfrm>
          <a:prstGeom prst="rect">
            <a:avLst/>
          </a:prstGeom>
          <a:noFill/>
        </p:spPr>
        <p:txBody>
          <a:bodyPr wrap="square">
            <a:spAutoFit/>
          </a:bodyPr>
          <a:lstStyle/>
          <a:p>
            <a:pPr marR="0" lvl="0" algn="ctr">
              <a:lnSpc>
                <a:spcPct val="107000"/>
              </a:lnSpc>
              <a:spcBef>
                <a:spcPts val="0"/>
              </a:spcBef>
              <a:spcAft>
                <a:spcPts val="800"/>
              </a:spcAft>
            </a:pPr>
            <a:r>
              <a:rPr lang="en-US" sz="1800" u="sng" dirty="0">
                <a:effectLst/>
                <a:latin typeface="Arial" panose="020B0604020202020204" pitchFamily="34" charset="0"/>
                <a:ea typeface="Calibri" panose="020F0502020204030204" pitchFamily="34" charset="0"/>
                <a:cs typeface="Times New Roman" panose="02020603050405020304" pitchFamily="18" charset="0"/>
              </a:rPr>
              <a:t>QUESTION</a:t>
            </a:r>
            <a:r>
              <a:rPr lang="en-US" sz="1800" dirty="0">
                <a:effectLst/>
                <a:latin typeface="Arial" panose="020B0604020202020204" pitchFamily="34" charset="0"/>
                <a:ea typeface="Calibri" panose="020F0502020204030204" pitchFamily="34" charset="0"/>
                <a:cs typeface="Times New Roman" panose="02020603050405020304" pitchFamily="18" charset="0"/>
              </a:rPr>
              <a:t>: </a:t>
            </a:r>
          </a:p>
          <a:p>
            <a:pPr marR="0" lvl="0" algn="ctr">
              <a:lnSpc>
                <a:spcPct val="107000"/>
              </a:lnSpc>
              <a:spcBef>
                <a:spcPts val="0"/>
              </a:spcBef>
              <a:spcAft>
                <a:spcPts val="800"/>
              </a:spcAft>
            </a:pPr>
            <a:r>
              <a:rPr lang="en-US" sz="1800" i="1" dirty="0">
                <a:effectLst/>
                <a:latin typeface="Arial" panose="020B0604020202020204" pitchFamily="34" charset="0"/>
                <a:ea typeface="Calibri" panose="020F0502020204030204" pitchFamily="34" charset="0"/>
                <a:cs typeface="Times New Roman" panose="02020603050405020304" pitchFamily="18" charset="0"/>
              </a:rPr>
              <a:t>What factors affect scientific rigor?</a:t>
            </a:r>
            <a:endParaRPr lang="en-US" sz="1800" i="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7930520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A8081DE8-1726-4609-B37D-5C6D238BAFA0}"/>
              </a:ext>
            </a:extLst>
          </p:cNvPr>
          <p:cNvSpPr>
            <a:spLocks noGrp="1"/>
          </p:cNvSpPr>
          <p:nvPr>
            <p:ph idx="1"/>
          </p:nvPr>
        </p:nvSpPr>
        <p:spPr>
          <a:xfrm>
            <a:off x="685800" y="1192306"/>
            <a:ext cx="7772400" cy="3657600"/>
          </a:xfrm>
        </p:spPr>
        <p:txBody>
          <a:bodyPr/>
          <a:lstStyle/>
          <a:p>
            <a:r>
              <a:rPr lang="en-US" i="1" dirty="0"/>
              <a:t>Rigor</a:t>
            </a:r>
            <a:r>
              <a:rPr lang="en-US" dirty="0"/>
              <a:t>: </a:t>
            </a:r>
            <a:r>
              <a:rPr lang="en-US" b="0" dirty="0"/>
              <a:t>The strict application of the scientific method to ensure </a:t>
            </a:r>
            <a:r>
              <a:rPr lang="en-US" b="0" u="sng" dirty="0"/>
              <a:t>robust and unbiased</a:t>
            </a:r>
            <a:r>
              <a:rPr lang="en-US" b="0" dirty="0"/>
              <a:t> experimental design, methodology, analysis, interpretation and reporting of results</a:t>
            </a:r>
          </a:p>
          <a:p>
            <a:pPr lvl="1"/>
            <a:endParaRPr lang="en-US" b="0" dirty="0"/>
          </a:p>
          <a:p>
            <a:pPr>
              <a:buFont typeface="Courier New" panose="02070309020205020404" pitchFamily="49" charset="0"/>
              <a:buChar char="o"/>
            </a:pPr>
            <a:r>
              <a:rPr lang="en-US" sz="1600" dirty="0"/>
              <a:t>Experimental Design</a:t>
            </a:r>
          </a:p>
          <a:p>
            <a:pPr>
              <a:buFont typeface="Courier New" panose="02070309020205020404" pitchFamily="49" charset="0"/>
              <a:buChar char="o"/>
            </a:pPr>
            <a:r>
              <a:rPr lang="en-US" sz="1600" b="0" dirty="0"/>
              <a:t>Minimizing unintended bias</a:t>
            </a:r>
          </a:p>
          <a:p>
            <a:pPr>
              <a:buFont typeface="Courier New" panose="02070309020205020404" pitchFamily="49" charset="0"/>
              <a:buChar char="o"/>
            </a:pPr>
            <a:r>
              <a:rPr lang="en-US" sz="1600" b="0" dirty="0"/>
              <a:t>Data Analysis</a:t>
            </a:r>
          </a:p>
          <a:p>
            <a:pPr>
              <a:buFont typeface="Courier New" panose="02070309020205020404" pitchFamily="49" charset="0"/>
              <a:buChar char="o"/>
            </a:pPr>
            <a:r>
              <a:rPr lang="en-US" sz="1600" b="0" dirty="0"/>
              <a:t>Transparent Reporting</a:t>
            </a:r>
          </a:p>
          <a:p>
            <a:pPr>
              <a:buFont typeface="Courier New" panose="02070309020205020404" pitchFamily="49" charset="0"/>
              <a:buChar char="o"/>
            </a:pPr>
            <a:r>
              <a:rPr lang="en-US" sz="1600" b="0" dirty="0"/>
              <a:t>Reproducibility</a:t>
            </a:r>
          </a:p>
          <a:p>
            <a:pPr>
              <a:buFont typeface="Courier New" panose="02070309020205020404" pitchFamily="49" charset="0"/>
              <a:buChar char="o"/>
            </a:pPr>
            <a:r>
              <a:rPr lang="en-US" sz="1600" b="0" dirty="0"/>
              <a:t>Do the conclusions align with the results?</a:t>
            </a:r>
          </a:p>
          <a:p>
            <a:pPr lvl="1"/>
            <a:endParaRPr lang="en-US" b="0" dirty="0"/>
          </a:p>
        </p:txBody>
      </p:sp>
      <p:sp>
        <p:nvSpPr>
          <p:cNvPr id="21" name="Rectangle 3">
            <a:extLst>
              <a:ext uri="{FF2B5EF4-FFF2-40B4-BE49-F238E27FC236}">
                <a16:creationId xmlns:a16="http://schemas.microsoft.com/office/drawing/2014/main" id="{02298EB0-D8F6-42D0-A713-90E972172E90}"/>
              </a:ext>
            </a:extLst>
          </p:cNvPr>
          <p:cNvSpPr>
            <a:spLocks noGrp="1" noChangeArrowheads="1"/>
          </p:cNvSpPr>
          <p:nvPr>
            <p:ph type="title"/>
          </p:nvPr>
        </p:nvSpPr>
        <p:spPr>
          <a:xfrm>
            <a:off x="685800" y="415280"/>
            <a:ext cx="7772400" cy="461665"/>
          </a:xfrm>
        </p:spPr>
        <p:txBody>
          <a:bodyPr/>
          <a:lstStyle/>
          <a:p>
            <a:pPr>
              <a:defRPr/>
            </a:pPr>
            <a:r>
              <a:rPr lang="en-US" dirty="0">
                <a:cs typeface="+mj-cs"/>
              </a:rPr>
              <a:t>What is Scientific Rigor?</a:t>
            </a:r>
          </a:p>
        </p:txBody>
      </p:sp>
      <p:pic>
        <p:nvPicPr>
          <p:cNvPr id="7" name="Picture 6" descr="aida jimenez (@AidaEJE) | Twitter">
            <a:extLst>
              <a:ext uri="{FF2B5EF4-FFF2-40B4-BE49-F238E27FC236}">
                <a16:creationId xmlns:a16="http://schemas.microsoft.com/office/drawing/2014/main" id="{8B0C0818-7A91-4C4B-9724-C2F854B5C7E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340" t="-2474" r="20722" b="-3990"/>
          <a:stretch/>
        </p:blipFill>
        <p:spPr bwMode="auto">
          <a:xfrm>
            <a:off x="5282565" y="2172416"/>
            <a:ext cx="2614937" cy="240254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5032DC86-688E-42D4-8892-71A490BFF84B}"/>
              </a:ext>
            </a:extLst>
          </p:cNvPr>
          <p:cNvSpPr txBox="1"/>
          <p:nvPr/>
        </p:nvSpPr>
        <p:spPr>
          <a:xfrm>
            <a:off x="1501588" y="5165267"/>
            <a:ext cx="6140823" cy="1069075"/>
          </a:xfrm>
          <a:prstGeom prst="rect">
            <a:avLst/>
          </a:prstGeom>
          <a:noFill/>
        </p:spPr>
        <p:txBody>
          <a:bodyPr wrap="square">
            <a:spAutoFit/>
          </a:bodyPr>
          <a:lstStyle/>
          <a:p>
            <a:pPr marR="0" lvl="0" algn="ctr">
              <a:lnSpc>
                <a:spcPct val="107000"/>
              </a:lnSpc>
              <a:spcBef>
                <a:spcPts val="0"/>
              </a:spcBef>
              <a:spcAft>
                <a:spcPts val="800"/>
              </a:spcAft>
            </a:pPr>
            <a:r>
              <a:rPr lang="en-US" sz="1800" b="1" u="sng" dirty="0">
                <a:effectLst/>
                <a:latin typeface="Arial" panose="020B0604020202020204" pitchFamily="34" charset="0"/>
                <a:ea typeface="Calibri" panose="020F0502020204030204" pitchFamily="34" charset="0"/>
                <a:cs typeface="Times New Roman" panose="02020603050405020304" pitchFamily="18" charset="0"/>
              </a:rPr>
              <a:t>GROUP DISCUSSION</a:t>
            </a:r>
            <a:r>
              <a:rPr lang="en-US" sz="1800" dirty="0">
                <a:effectLst/>
                <a:latin typeface="Arial" panose="020B0604020202020204" pitchFamily="34" charset="0"/>
                <a:ea typeface="Calibri" panose="020F0502020204030204" pitchFamily="34" charset="0"/>
                <a:cs typeface="Times New Roman" panose="02020603050405020304" pitchFamily="18" charset="0"/>
              </a:rPr>
              <a:t>: </a:t>
            </a:r>
          </a:p>
          <a:p>
            <a:pPr marR="0" lvl="0" algn="ctr">
              <a:lnSpc>
                <a:spcPct val="107000"/>
              </a:lnSpc>
              <a:spcBef>
                <a:spcPts val="0"/>
              </a:spcBef>
              <a:spcAft>
                <a:spcPts val="800"/>
              </a:spcAft>
            </a:pPr>
            <a:r>
              <a:rPr lang="en-US" sz="1800" i="1" dirty="0">
                <a:effectLst/>
                <a:latin typeface="Arial" panose="020B0604020202020204" pitchFamily="34" charset="0"/>
                <a:ea typeface="Calibri" panose="020F0502020204030204" pitchFamily="34" charset="0"/>
                <a:cs typeface="Times New Roman" panose="02020603050405020304" pitchFamily="18" charset="0"/>
              </a:rPr>
              <a:t>What are features of experimental design that increase the likelihood of robust and unbiased results?</a:t>
            </a:r>
            <a:endParaRPr lang="en-US" sz="1800" i="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7889751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3">
            <a:extLst>
              <a:ext uri="{FF2B5EF4-FFF2-40B4-BE49-F238E27FC236}">
                <a16:creationId xmlns:a16="http://schemas.microsoft.com/office/drawing/2014/main" id="{02298EB0-D8F6-42D0-A713-90E972172E90}"/>
              </a:ext>
            </a:extLst>
          </p:cNvPr>
          <p:cNvSpPr>
            <a:spLocks noGrp="1" noChangeArrowheads="1"/>
          </p:cNvSpPr>
          <p:nvPr>
            <p:ph type="title"/>
          </p:nvPr>
        </p:nvSpPr>
        <p:spPr>
          <a:xfrm>
            <a:off x="685800" y="415280"/>
            <a:ext cx="7772400" cy="461665"/>
          </a:xfrm>
        </p:spPr>
        <p:txBody>
          <a:bodyPr/>
          <a:lstStyle/>
          <a:p>
            <a:pPr>
              <a:defRPr/>
            </a:pPr>
            <a:r>
              <a:rPr lang="en-US" dirty="0">
                <a:cs typeface="+mj-cs"/>
              </a:rPr>
              <a:t>What is Bias in Research?</a:t>
            </a:r>
          </a:p>
        </p:txBody>
      </p:sp>
      <p:pic>
        <p:nvPicPr>
          <p:cNvPr id="9220" name="Picture 4" descr="Confirmation Bias: why some facts ring truer than others | Brain Fodder">
            <a:extLst>
              <a:ext uri="{FF2B5EF4-FFF2-40B4-BE49-F238E27FC236}">
                <a16:creationId xmlns:a16="http://schemas.microsoft.com/office/drawing/2014/main" id="{D2801449-1C47-488A-9B97-54F8E4FDEE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4025" y="1355253"/>
            <a:ext cx="5695950" cy="24669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F4D794BD-789F-442F-A068-E7FD0B27CCA0}"/>
              </a:ext>
            </a:extLst>
          </p:cNvPr>
          <p:cNvPicPr>
            <a:picLocks noChangeAspect="1"/>
          </p:cNvPicPr>
          <p:nvPr/>
        </p:nvPicPr>
        <p:blipFill>
          <a:blip r:embed="rId4"/>
          <a:stretch>
            <a:fillRect/>
          </a:stretch>
        </p:blipFill>
        <p:spPr>
          <a:xfrm>
            <a:off x="2757487" y="4049526"/>
            <a:ext cx="3629025" cy="1914525"/>
          </a:xfrm>
          <a:prstGeom prst="rect">
            <a:avLst/>
          </a:prstGeom>
        </p:spPr>
      </p:pic>
    </p:spTree>
    <p:extLst>
      <p:ext uri="{BB962C8B-B14F-4D97-AF65-F5344CB8AC3E}">
        <p14:creationId xmlns:p14="http://schemas.microsoft.com/office/powerpoint/2010/main" val="1012798590"/>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3">
            <a:extLst>
              <a:ext uri="{FF2B5EF4-FFF2-40B4-BE49-F238E27FC236}">
                <a16:creationId xmlns:a16="http://schemas.microsoft.com/office/drawing/2014/main" id="{02298EB0-D8F6-42D0-A713-90E972172E90}"/>
              </a:ext>
            </a:extLst>
          </p:cNvPr>
          <p:cNvSpPr>
            <a:spLocks noGrp="1" noChangeArrowheads="1"/>
          </p:cNvSpPr>
          <p:nvPr>
            <p:ph type="title"/>
          </p:nvPr>
        </p:nvSpPr>
        <p:spPr>
          <a:xfrm>
            <a:off x="685800" y="415280"/>
            <a:ext cx="7772400" cy="461665"/>
          </a:xfrm>
        </p:spPr>
        <p:txBody>
          <a:bodyPr/>
          <a:lstStyle/>
          <a:p>
            <a:pPr>
              <a:defRPr/>
            </a:pPr>
            <a:r>
              <a:rPr lang="en-US" dirty="0">
                <a:cs typeface="+mj-cs"/>
              </a:rPr>
              <a:t>What is Bias in Research?</a:t>
            </a:r>
          </a:p>
        </p:txBody>
      </p:sp>
      <p:pic>
        <p:nvPicPr>
          <p:cNvPr id="9220" name="Picture 4" descr="Confirmation Bias: why some facts ring truer than others | Brain Fodder">
            <a:extLst>
              <a:ext uri="{FF2B5EF4-FFF2-40B4-BE49-F238E27FC236}">
                <a16:creationId xmlns:a16="http://schemas.microsoft.com/office/drawing/2014/main" id="{D2801449-1C47-488A-9B97-54F8E4FDEE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4025" y="1355253"/>
            <a:ext cx="5695950" cy="24669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F4D794BD-789F-442F-A068-E7FD0B27CCA0}"/>
              </a:ext>
            </a:extLst>
          </p:cNvPr>
          <p:cNvPicPr>
            <a:picLocks noChangeAspect="1"/>
          </p:cNvPicPr>
          <p:nvPr/>
        </p:nvPicPr>
        <p:blipFill>
          <a:blip r:embed="rId4"/>
          <a:stretch>
            <a:fillRect/>
          </a:stretch>
        </p:blipFill>
        <p:spPr>
          <a:xfrm>
            <a:off x="2757487" y="4049526"/>
            <a:ext cx="3629025" cy="1914525"/>
          </a:xfrm>
          <a:prstGeom prst="rect">
            <a:avLst/>
          </a:prstGeom>
        </p:spPr>
      </p:pic>
      <p:sp>
        <p:nvSpPr>
          <p:cNvPr id="6" name="TextBox 5">
            <a:extLst>
              <a:ext uri="{FF2B5EF4-FFF2-40B4-BE49-F238E27FC236}">
                <a16:creationId xmlns:a16="http://schemas.microsoft.com/office/drawing/2014/main" id="{F3260114-9D4E-43B0-AAE1-EA7125E36D21}"/>
              </a:ext>
            </a:extLst>
          </p:cNvPr>
          <p:cNvSpPr txBox="1"/>
          <p:nvPr/>
        </p:nvSpPr>
        <p:spPr>
          <a:xfrm>
            <a:off x="1501587" y="6238145"/>
            <a:ext cx="6140823" cy="373757"/>
          </a:xfrm>
          <a:prstGeom prst="rect">
            <a:avLst/>
          </a:prstGeom>
          <a:noFill/>
        </p:spPr>
        <p:txBody>
          <a:bodyPr wrap="square">
            <a:spAutoFit/>
          </a:bodyPr>
          <a:lstStyle/>
          <a:p>
            <a:pPr marR="0" lvl="0" algn="ctr">
              <a:lnSpc>
                <a:spcPct val="107000"/>
              </a:lnSpc>
              <a:spcBef>
                <a:spcPts val="0"/>
              </a:spcBef>
              <a:spcAft>
                <a:spcPts val="800"/>
              </a:spcAft>
            </a:pPr>
            <a:r>
              <a:rPr lang="en-US" sz="1800" b="1" i="1" dirty="0">
                <a:effectLst/>
                <a:latin typeface="Arial" panose="020B0604020202020204" pitchFamily="34" charset="0"/>
                <a:ea typeface="Calibri" panose="020F0502020204030204" pitchFamily="34" charset="0"/>
                <a:cs typeface="Times New Roman" panose="02020603050405020304" pitchFamily="18" charset="0"/>
              </a:rPr>
              <a:t>What are examples of bias in research?</a:t>
            </a:r>
            <a:endParaRPr lang="en-US" sz="1800" b="1" i="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9305638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A8081DE8-1726-4609-B37D-5C6D238BAFA0}"/>
              </a:ext>
            </a:extLst>
          </p:cNvPr>
          <p:cNvSpPr>
            <a:spLocks noGrp="1"/>
          </p:cNvSpPr>
          <p:nvPr>
            <p:ph idx="1"/>
          </p:nvPr>
        </p:nvSpPr>
        <p:spPr>
          <a:xfrm>
            <a:off x="685800" y="1134040"/>
            <a:ext cx="7772400" cy="3657600"/>
          </a:xfrm>
        </p:spPr>
        <p:txBody>
          <a:bodyPr/>
          <a:lstStyle/>
          <a:p>
            <a:r>
              <a:rPr lang="en-US" i="1" dirty="0"/>
              <a:t>Bias</a:t>
            </a:r>
            <a:r>
              <a:rPr lang="en-US" dirty="0"/>
              <a:t>: </a:t>
            </a:r>
            <a:r>
              <a:rPr lang="en-US" b="0" dirty="0"/>
              <a:t>prejudice in favor of or against one idea, thing, person, or group compared with another, usually considered to be unfair</a:t>
            </a:r>
          </a:p>
          <a:p>
            <a:r>
              <a:rPr lang="en-US" i="1" dirty="0"/>
              <a:t>Bias in research</a:t>
            </a:r>
            <a:r>
              <a:rPr lang="en-US" b="0" dirty="0"/>
              <a:t>: when systematic error is introduced into sampling or testing by selecting or encouraging one outcome or answer over others</a:t>
            </a:r>
          </a:p>
        </p:txBody>
      </p:sp>
      <p:sp>
        <p:nvSpPr>
          <p:cNvPr id="21" name="Rectangle 3">
            <a:extLst>
              <a:ext uri="{FF2B5EF4-FFF2-40B4-BE49-F238E27FC236}">
                <a16:creationId xmlns:a16="http://schemas.microsoft.com/office/drawing/2014/main" id="{02298EB0-D8F6-42D0-A713-90E972172E90}"/>
              </a:ext>
            </a:extLst>
          </p:cNvPr>
          <p:cNvSpPr>
            <a:spLocks noGrp="1" noChangeArrowheads="1"/>
          </p:cNvSpPr>
          <p:nvPr>
            <p:ph type="title"/>
          </p:nvPr>
        </p:nvSpPr>
        <p:spPr>
          <a:xfrm>
            <a:off x="685800" y="415280"/>
            <a:ext cx="7772400" cy="461665"/>
          </a:xfrm>
        </p:spPr>
        <p:txBody>
          <a:bodyPr/>
          <a:lstStyle/>
          <a:p>
            <a:pPr>
              <a:defRPr/>
            </a:pPr>
            <a:r>
              <a:rPr lang="en-US" dirty="0">
                <a:cs typeface="+mj-cs"/>
              </a:rPr>
              <a:t>What is Bias in Research?</a:t>
            </a:r>
          </a:p>
        </p:txBody>
      </p:sp>
    </p:spTree>
    <p:extLst>
      <p:ext uri="{BB962C8B-B14F-4D97-AF65-F5344CB8AC3E}">
        <p14:creationId xmlns:p14="http://schemas.microsoft.com/office/powerpoint/2010/main" val="2398241564"/>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A8081DE8-1726-4609-B37D-5C6D238BAFA0}"/>
              </a:ext>
            </a:extLst>
          </p:cNvPr>
          <p:cNvSpPr>
            <a:spLocks noGrp="1"/>
          </p:cNvSpPr>
          <p:nvPr>
            <p:ph idx="1"/>
          </p:nvPr>
        </p:nvSpPr>
        <p:spPr>
          <a:xfrm>
            <a:off x="685800" y="1134040"/>
            <a:ext cx="7772400" cy="3657600"/>
          </a:xfrm>
        </p:spPr>
        <p:txBody>
          <a:bodyPr/>
          <a:lstStyle/>
          <a:p>
            <a:r>
              <a:rPr lang="en-US" i="1" dirty="0"/>
              <a:t>Bias</a:t>
            </a:r>
            <a:r>
              <a:rPr lang="en-US" dirty="0"/>
              <a:t>: </a:t>
            </a:r>
            <a:r>
              <a:rPr lang="en-US" b="0" dirty="0"/>
              <a:t>prejudice in favor of or against one idea, thing, person, or group compared with another, usually considered to be unfair</a:t>
            </a:r>
          </a:p>
          <a:p>
            <a:r>
              <a:rPr lang="en-US" i="1" dirty="0"/>
              <a:t>Bias in research</a:t>
            </a:r>
            <a:r>
              <a:rPr lang="en-US" b="0" dirty="0"/>
              <a:t>: when systematic error is introduced into sampling or testing by selecting or encouraging one outcome or answer over others</a:t>
            </a:r>
          </a:p>
        </p:txBody>
      </p:sp>
      <p:sp>
        <p:nvSpPr>
          <p:cNvPr id="21" name="Rectangle 3">
            <a:extLst>
              <a:ext uri="{FF2B5EF4-FFF2-40B4-BE49-F238E27FC236}">
                <a16:creationId xmlns:a16="http://schemas.microsoft.com/office/drawing/2014/main" id="{02298EB0-D8F6-42D0-A713-90E972172E90}"/>
              </a:ext>
            </a:extLst>
          </p:cNvPr>
          <p:cNvSpPr>
            <a:spLocks noGrp="1" noChangeArrowheads="1"/>
          </p:cNvSpPr>
          <p:nvPr>
            <p:ph type="title"/>
          </p:nvPr>
        </p:nvSpPr>
        <p:spPr>
          <a:xfrm>
            <a:off x="685800" y="415280"/>
            <a:ext cx="7772400" cy="461665"/>
          </a:xfrm>
        </p:spPr>
        <p:txBody>
          <a:bodyPr/>
          <a:lstStyle/>
          <a:p>
            <a:pPr>
              <a:defRPr/>
            </a:pPr>
            <a:r>
              <a:rPr lang="en-US" dirty="0">
                <a:cs typeface="+mj-cs"/>
              </a:rPr>
              <a:t>What is Bias in Research?</a:t>
            </a:r>
          </a:p>
        </p:txBody>
      </p:sp>
      <p:sp>
        <p:nvSpPr>
          <p:cNvPr id="5" name="TextBox 4">
            <a:extLst>
              <a:ext uri="{FF2B5EF4-FFF2-40B4-BE49-F238E27FC236}">
                <a16:creationId xmlns:a16="http://schemas.microsoft.com/office/drawing/2014/main" id="{0A6AF6EA-4458-4F21-8175-DC4AE7A0C22B}"/>
              </a:ext>
            </a:extLst>
          </p:cNvPr>
          <p:cNvSpPr txBox="1"/>
          <p:nvPr/>
        </p:nvSpPr>
        <p:spPr>
          <a:xfrm>
            <a:off x="2173941" y="2962840"/>
            <a:ext cx="4796118" cy="1570623"/>
          </a:xfrm>
          <a:prstGeom prst="rect">
            <a:avLst/>
          </a:prstGeom>
          <a:noFill/>
        </p:spPr>
        <p:txBody>
          <a:bodyPr wrap="square">
            <a:spAutoFit/>
          </a:bodyPr>
          <a:lstStyle/>
          <a:p>
            <a:pPr marR="0" lvl="0" algn="ctr">
              <a:lnSpc>
                <a:spcPct val="107000"/>
              </a:lnSpc>
              <a:spcBef>
                <a:spcPts val="0"/>
              </a:spcBef>
              <a:spcAft>
                <a:spcPts val="800"/>
              </a:spcAft>
            </a:pPr>
            <a:r>
              <a:rPr lang="en-US" sz="1800" b="1" u="sng" dirty="0">
                <a:effectLst/>
                <a:latin typeface="Arial" panose="020B0604020202020204" pitchFamily="34" charset="0"/>
                <a:ea typeface="Calibri" panose="020F0502020204030204" pitchFamily="34" charset="0"/>
                <a:cs typeface="Times New Roman" panose="02020603050405020304" pitchFamily="18" charset="0"/>
              </a:rPr>
              <a:t>GROUP DISCUSSION</a:t>
            </a:r>
            <a:r>
              <a:rPr lang="en-US" sz="1800" dirty="0">
                <a:effectLst/>
                <a:latin typeface="Arial" panose="020B0604020202020204" pitchFamily="34" charset="0"/>
                <a:ea typeface="Calibri" panose="020F0502020204030204" pitchFamily="34" charset="0"/>
                <a:cs typeface="Times New Roman" panose="02020603050405020304" pitchFamily="18" charset="0"/>
              </a:rPr>
              <a:t>:</a:t>
            </a:r>
          </a:p>
          <a:p>
            <a:pPr marR="0" lvl="0" algn="ctr">
              <a:lnSpc>
                <a:spcPct val="107000"/>
              </a:lnSpc>
              <a:spcBef>
                <a:spcPts val="0"/>
              </a:spcBef>
              <a:spcAft>
                <a:spcPts val="800"/>
              </a:spcAft>
            </a:pPr>
            <a:r>
              <a:rPr lang="en-US" sz="1800" i="1" dirty="0">
                <a:effectLst/>
                <a:latin typeface="Arial" panose="020B0604020202020204" pitchFamily="34" charset="0"/>
                <a:ea typeface="Calibri" panose="020F0502020204030204" pitchFamily="34" charset="0"/>
                <a:cs typeface="Times New Roman" panose="02020603050405020304" pitchFamily="18" charset="0"/>
              </a:rPr>
              <a:t>What is an example of an </a:t>
            </a:r>
            <a:r>
              <a:rPr lang="en-US" sz="1800" i="1" u="sng" dirty="0">
                <a:effectLst/>
                <a:latin typeface="Arial" panose="020B0604020202020204" pitchFamily="34" charset="0"/>
                <a:ea typeface="Calibri" panose="020F0502020204030204" pitchFamily="34" charset="0"/>
                <a:cs typeface="Times New Roman" panose="02020603050405020304" pitchFamily="18" charset="0"/>
              </a:rPr>
              <a:t>unavoidable bias</a:t>
            </a:r>
            <a:r>
              <a:rPr lang="en-US" sz="1800" i="1" dirty="0">
                <a:effectLst/>
                <a:latin typeface="Arial" panose="020B0604020202020204" pitchFamily="34" charset="0"/>
                <a:ea typeface="Calibri" panose="020F0502020204030204" pitchFamily="34" charset="0"/>
                <a:cs typeface="Times New Roman" panose="02020603050405020304" pitchFamily="18" charset="0"/>
              </a:rPr>
              <a:t>?</a:t>
            </a:r>
          </a:p>
          <a:p>
            <a:pPr marR="0" lvl="0" algn="ctr">
              <a:lnSpc>
                <a:spcPct val="107000"/>
              </a:lnSpc>
              <a:spcBef>
                <a:spcPts val="0"/>
              </a:spcBef>
              <a:spcAft>
                <a:spcPts val="800"/>
              </a:spcAft>
            </a:pPr>
            <a:r>
              <a:rPr lang="en-US" sz="1800" i="1" u="sng" dirty="0">
                <a:effectLst/>
                <a:latin typeface="Arial" panose="020B0604020202020204" pitchFamily="34" charset="0"/>
                <a:ea typeface="Calibri" panose="020F0502020204030204" pitchFamily="34" charset="0"/>
                <a:cs typeface="Times New Roman" panose="02020603050405020304" pitchFamily="18" charset="0"/>
              </a:rPr>
              <a:t>Avoidable bias</a:t>
            </a:r>
            <a:r>
              <a:rPr lang="en-US" sz="1800" i="1" dirty="0">
                <a:effectLst/>
                <a:latin typeface="Arial" panose="020B0604020202020204" pitchFamily="34" charset="0"/>
                <a:ea typeface="Calibri" panose="020F0502020204030204" pitchFamily="34" charset="0"/>
                <a:cs typeface="Times New Roman" panose="02020603050405020304" pitchFamily="18" charset="0"/>
              </a:rPr>
              <a:t>? </a:t>
            </a:r>
          </a:p>
          <a:p>
            <a:pPr marR="0" lvl="0" algn="ctr">
              <a:lnSpc>
                <a:spcPct val="107000"/>
              </a:lnSpc>
              <a:spcBef>
                <a:spcPts val="0"/>
              </a:spcBef>
              <a:spcAft>
                <a:spcPts val="800"/>
              </a:spcAft>
            </a:pPr>
            <a:r>
              <a:rPr lang="en-US" sz="1800" i="1" dirty="0">
                <a:effectLst/>
                <a:latin typeface="Arial" panose="020B0604020202020204" pitchFamily="34" charset="0"/>
                <a:ea typeface="Calibri" panose="020F0502020204030204" pitchFamily="34" charset="0"/>
                <a:cs typeface="Times New Roman" panose="02020603050405020304" pitchFamily="18" charset="0"/>
              </a:rPr>
              <a:t>Intentionally </a:t>
            </a:r>
            <a:r>
              <a:rPr lang="en-US" sz="1800" i="1" u="sng" dirty="0">
                <a:effectLst/>
                <a:latin typeface="Arial" panose="020B0604020202020204" pitchFamily="34" charset="0"/>
                <a:ea typeface="Calibri" panose="020F0502020204030204" pitchFamily="34" charset="0"/>
                <a:cs typeface="Times New Roman" panose="02020603050405020304" pitchFamily="18" charset="0"/>
              </a:rPr>
              <a:t>introduced bias</a:t>
            </a:r>
            <a:r>
              <a:rPr lang="en-US" sz="1800" i="1" dirty="0">
                <a:effectLst/>
                <a:latin typeface="Arial" panose="020B0604020202020204" pitchFamily="34" charset="0"/>
                <a:ea typeface="Calibri" panose="020F0502020204030204" pitchFamily="34" charset="0"/>
                <a:cs typeface="Times New Roman" panose="02020603050405020304" pitchFamily="18" charset="0"/>
              </a:rPr>
              <a:t>?</a:t>
            </a:r>
            <a:endParaRPr lang="en-US" sz="1800" i="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81827898"/>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A8081DE8-1726-4609-B37D-5C6D238BAFA0}"/>
              </a:ext>
            </a:extLst>
          </p:cNvPr>
          <p:cNvSpPr>
            <a:spLocks noGrp="1"/>
          </p:cNvSpPr>
          <p:nvPr>
            <p:ph idx="1"/>
          </p:nvPr>
        </p:nvSpPr>
        <p:spPr>
          <a:xfrm>
            <a:off x="685800" y="1134040"/>
            <a:ext cx="7772400" cy="3657600"/>
          </a:xfrm>
        </p:spPr>
        <p:txBody>
          <a:bodyPr/>
          <a:lstStyle/>
          <a:p>
            <a:r>
              <a:rPr lang="en-US" i="1" dirty="0"/>
              <a:t>Bias</a:t>
            </a:r>
            <a:r>
              <a:rPr lang="en-US" dirty="0"/>
              <a:t>: </a:t>
            </a:r>
            <a:r>
              <a:rPr lang="en-US" b="0" dirty="0"/>
              <a:t>prejudice in favor of or against one idea, thing, person, or group compared with another, usually considered to be unfair</a:t>
            </a:r>
          </a:p>
        </p:txBody>
      </p:sp>
      <p:sp>
        <p:nvSpPr>
          <p:cNvPr id="21" name="Rectangle 3">
            <a:extLst>
              <a:ext uri="{FF2B5EF4-FFF2-40B4-BE49-F238E27FC236}">
                <a16:creationId xmlns:a16="http://schemas.microsoft.com/office/drawing/2014/main" id="{02298EB0-D8F6-42D0-A713-90E972172E90}"/>
              </a:ext>
            </a:extLst>
          </p:cNvPr>
          <p:cNvSpPr>
            <a:spLocks noGrp="1" noChangeArrowheads="1"/>
          </p:cNvSpPr>
          <p:nvPr>
            <p:ph type="title"/>
          </p:nvPr>
        </p:nvSpPr>
        <p:spPr>
          <a:xfrm>
            <a:off x="685800" y="415280"/>
            <a:ext cx="7772400" cy="461665"/>
          </a:xfrm>
        </p:spPr>
        <p:txBody>
          <a:bodyPr/>
          <a:lstStyle/>
          <a:p>
            <a:pPr>
              <a:defRPr/>
            </a:pPr>
            <a:r>
              <a:rPr lang="en-US" dirty="0">
                <a:cs typeface="+mj-cs"/>
              </a:rPr>
              <a:t>What is Bias in Research?</a:t>
            </a:r>
          </a:p>
        </p:txBody>
      </p:sp>
      <p:pic>
        <p:nvPicPr>
          <p:cNvPr id="4" name="Picture 3">
            <a:extLst>
              <a:ext uri="{FF2B5EF4-FFF2-40B4-BE49-F238E27FC236}">
                <a16:creationId xmlns:a16="http://schemas.microsoft.com/office/drawing/2014/main" id="{38509AD4-848B-4ECB-B82B-34311643A7A2}"/>
              </a:ext>
            </a:extLst>
          </p:cNvPr>
          <p:cNvPicPr>
            <a:picLocks noChangeAspect="1"/>
          </p:cNvPicPr>
          <p:nvPr/>
        </p:nvPicPr>
        <p:blipFill>
          <a:blip r:embed="rId3"/>
          <a:stretch>
            <a:fillRect/>
          </a:stretch>
        </p:blipFill>
        <p:spPr>
          <a:xfrm>
            <a:off x="1364540" y="1880366"/>
            <a:ext cx="6414919" cy="4870057"/>
          </a:xfrm>
          <a:prstGeom prst="rect">
            <a:avLst/>
          </a:prstGeom>
        </p:spPr>
      </p:pic>
    </p:spTree>
    <p:extLst>
      <p:ext uri="{BB962C8B-B14F-4D97-AF65-F5344CB8AC3E}">
        <p14:creationId xmlns:p14="http://schemas.microsoft.com/office/powerpoint/2010/main" val="341456486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A8081DE8-1726-4609-B37D-5C6D238BAFA0}"/>
              </a:ext>
            </a:extLst>
          </p:cNvPr>
          <p:cNvSpPr>
            <a:spLocks noGrp="1"/>
          </p:cNvSpPr>
          <p:nvPr>
            <p:ph idx="1"/>
          </p:nvPr>
        </p:nvSpPr>
        <p:spPr>
          <a:xfrm>
            <a:off x="685800" y="1134040"/>
            <a:ext cx="7772400" cy="3657600"/>
          </a:xfrm>
        </p:spPr>
        <p:txBody>
          <a:bodyPr/>
          <a:lstStyle/>
          <a:p>
            <a:r>
              <a:rPr lang="en-US" i="1" dirty="0"/>
              <a:t>Bias</a:t>
            </a:r>
            <a:r>
              <a:rPr lang="en-US" dirty="0"/>
              <a:t>: </a:t>
            </a:r>
            <a:r>
              <a:rPr lang="en-US" b="0" dirty="0"/>
              <a:t>prejudice in favor of or against one idea, thing, person, or group compared with another, usually considered to be unfair</a:t>
            </a:r>
          </a:p>
        </p:txBody>
      </p:sp>
      <p:sp>
        <p:nvSpPr>
          <p:cNvPr id="21" name="Rectangle 3">
            <a:extLst>
              <a:ext uri="{FF2B5EF4-FFF2-40B4-BE49-F238E27FC236}">
                <a16:creationId xmlns:a16="http://schemas.microsoft.com/office/drawing/2014/main" id="{02298EB0-D8F6-42D0-A713-90E972172E90}"/>
              </a:ext>
            </a:extLst>
          </p:cNvPr>
          <p:cNvSpPr>
            <a:spLocks noGrp="1" noChangeArrowheads="1"/>
          </p:cNvSpPr>
          <p:nvPr>
            <p:ph type="title"/>
          </p:nvPr>
        </p:nvSpPr>
        <p:spPr>
          <a:xfrm>
            <a:off x="685800" y="415280"/>
            <a:ext cx="7772400" cy="461665"/>
          </a:xfrm>
        </p:spPr>
        <p:txBody>
          <a:bodyPr/>
          <a:lstStyle/>
          <a:p>
            <a:pPr>
              <a:defRPr/>
            </a:pPr>
            <a:r>
              <a:rPr lang="en-US" dirty="0">
                <a:cs typeface="+mj-cs"/>
              </a:rPr>
              <a:t>What is Bias in Research?</a:t>
            </a:r>
          </a:p>
        </p:txBody>
      </p:sp>
      <p:pic>
        <p:nvPicPr>
          <p:cNvPr id="5" name="Picture 4">
            <a:extLst>
              <a:ext uri="{FF2B5EF4-FFF2-40B4-BE49-F238E27FC236}">
                <a16:creationId xmlns:a16="http://schemas.microsoft.com/office/drawing/2014/main" id="{95F720D5-FED1-4648-891B-72F04A93CA85}"/>
              </a:ext>
            </a:extLst>
          </p:cNvPr>
          <p:cNvPicPr>
            <a:picLocks noChangeAspect="1"/>
          </p:cNvPicPr>
          <p:nvPr/>
        </p:nvPicPr>
        <p:blipFill rotWithShape="1">
          <a:blip r:embed="rId3"/>
          <a:srcRect r="1759"/>
          <a:stretch/>
        </p:blipFill>
        <p:spPr>
          <a:xfrm>
            <a:off x="1371700" y="1837259"/>
            <a:ext cx="6400599" cy="4913164"/>
          </a:xfrm>
          <a:prstGeom prst="rect">
            <a:avLst/>
          </a:prstGeom>
        </p:spPr>
      </p:pic>
    </p:spTree>
    <p:extLst>
      <p:ext uri="{BB962C8B-B14F-4D97-AF65-F5344CB8AC3E}">
        <p14:creationId xmlns:p14="http://schemas.microsoft.com/office/powerpoint/2010/main" val="3177302448"/>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A8081DE8-1726-4609-B37D-5C6D238BAFA0}"/>
              </a:ext>
            </a:extLst>
          </p:cNvPr>
          <p:cNvSpPr>
            <a:spLocks noGrp="1"/>
          </p:cNvSpPr>
          <p:nvPr>
            <p:ph idx="1"/>
          </p:nvPr>
        </p:nvSpPr>
        <p:spPr>
          <a:xfrm>
            <a:off x="685800" y="1134040"/>
            <a:ext cx="7772400" cy="3657600"/>
          </a:xfrm>
        </p:spPr>
        <p:txBody>
          <a:bodyPr/>
          <a:lstStyle/>
          <a:p>
            <a:r>
              <a:rPr lang="en-US" i="1" dirty="0"/>
              <a:t>Bias</a:t>
            </a:r>
            <a:r>
              <a:rPr lang="en-US" dirty="0"/>
              <a:t>: </a:t>
            </a:r>
            <a:r>
              <a:rPr lang="en-US" b="0" dirty="0"/>
              <a:t>prejudice in favor of or against one idea, thing, person, or group compared with another, usually considered to be unfair</a:t>
            </a:r>
          </a:p>
        </p:txBody>
      </p:sp>
      <p:sp>
        <p:nvSpPr>
          <p:cNvPr id="21" name="Rectangle 3">
            <a:extLst>
              <a:ext uri="{FF2B5EF4-FFF2-40B4-BE49-F238E27FC236}">
                <a16:creationId xmlns:a16="http://schemas.microsoft.com/office/drawing/2014/main" id="{02298EB0-D8F6-42D0-A713-90E972172E90}"/>
              </a:ext>
            </a:extLst>
          </p:cNvPr>
          <p:cNvSpPr>
            <a:spLocks noGrp="1" noChangeArrowheads="1"/>
          </p:cNvSpPr>
          <p:nvPr>
            <p:ph type="title"/>
          </p:nvPr>
        </p:nvSpPr>
        <p:spPr>
          <a:xfrm>
            <a:off x="685800" y="415280"/>
            <a:ext cx="7772400" cy="461665"/>
          </a:xfrm>
        </p:spPr>
        <p:txBody>
          <a:bodyPr/>
          <a:lstStyle/>
          <a:p>
            <a:pPr>
              <a:defRPr/>
            </a:pPr>
            <a:r>
              <a:rPr lang="en-US" dirty="0">
                <a:cs typeface="+mj-cs"/>
              </a:rPr>
              <a:t>What is Bias in Research?</a:t>
            </a:r>
          </a:p>
        </p:txBody>
      </p:sp>
      <p:pic>
        <p:nvPicPr>
          <p:cNvPr id="7" name="Picture 6">
            <a:extLst>
              <a:ext uri="{FF2B5EF4-FFF2-40B4-BE49-F238E27FC236}">
                <a16:creationId xmlns:a16="http://schemas.microsoft.com/office/drawing/2014/main" id="{C0945EA2-F13F-49AE-97F5-B0271D6A1202}"/>
              </a:ext>
            </a:extLst>
          </p:cNvPr>
          <p:cNvPicPr>
            <a:picLocks noChangeAspect="1"/>
          </p:cNvPicPr>
          <p:nvPr/>
        </p:nvPicPr>
        <p:blipFill>
          <a:blip r:embed="rId3"/>
          <a:stretch>
            <a:fillRect/>
          </a:stretch>
        </p:blipFill>
        <p:spPr>
          <a:xfrm>
            <a:off x="4879085" y="2151530"/>
            <a:ext cx="2935853" cy="4083736"/>
          </a:xfrm>
          <a:prstGeom prst="rect">
            <a:avLst/>
          </a:prstGeom>
        </p:spPr>
      </p:pic>
      <p:sp>
        <p:nvSpPr>
          <p:cNvPr id="8" name="TextBox 7">
            <a:extLst>
              <a:ext uri="{FF2B5EF4-FFF2-40B4-BE49-F238E27FC236}">
                <a16:creationId xmlns:a16="http://schemas.microsoft.com/office/drawing/2014/main" id="{DB609FDA-632E-4ED1-A077-DCE884BBC2CA}"/>
              </a:ext>
            </a:extLst>
          </p:cNvPr>
          <p:cNvSpPr txBox="1"/>
          <p:nvPr/>
        </p:nvSpPr>
        <p:spPr>
          <a:xfrm>
            <a:off x="739589" y="2437510"/>
            <a:ext cx="4271682" cy="723275"/>
          </a:xfrm>
          <a:prstGeom prst="rect">
            <a:avLst/>
          </a:prstGeom>
          <a:noFill/>
        </p:spPr>
        <p:txBody>
          <a:bodyPr wrap="square">
            <a:spAutoFit/>
          </a:bodyPr>
          <a:lstStyle/>
          <a:p>
            <a:pPr marL="285750" indent="-285750">
              <a:spcAft>
                <a:spcPts val="600"/>
              </a:spcAft>
              <a:buFont typeface="Arial" panose="020B0604020202020204" pitchFamily="34" charset="0"/>
              <a:buChar char="•"/>
            </a:pPr>
            <a:r>
              <a:rPr lang="en-US" b="0" dirty="0"/>
              <a:t>Blinding and Randomization</a:t>
            </a:r>
          </a:p>
          <a:p>
            <a:pPr marL="285750" indent="-285750">
              <a:spcAft>
                <a:spcPts val="600"/>
              </a:spcAft>
              <a:buFont typeface="Arial" panose="020B0604020202020204" pitchFamily="34" charset="0"/>
              <a:buChar char="•"/>
            </a:pPr>
            <a:r>
              <a:rPr lang="en-US" dirty="0"/>
              <a:t>Confirmation Bias</a:t>
            </a:r>
          </a:p>
        </p:txBody>
      </p:sp>
    </p:spTree>
    <p:extLst>
      <p:ext uri="{BB962C8B-B14F-4D97-AF65-F5344CB8AC3E}">
        <p14:creationId xmlns:p14="http://schemas.microsoft.com/office/powerpoint/2010/main" val="2675029216"/>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3">
            <a:extLst>
              <a:ext uri="{FF2B5EF4-FFF2-40B4-BE49-F238E27FC236}">
                <a16:creationId xmlns:a16="http://schemas.microsoft.com/office/drawing/2014/main" id="{02298EB0-D8F6-42D0-A713-90E972172E90}"/>
              </a:ext>
            </a:extLst>
          </p:cNvPr>
          <p:cNvSpPr>
            <a:spLocks noGrp="1" noChangeArrowheads="1"/>
          </p:cNvSpPr>
          <p:nvPr>
            <p:ph type="title"/>
          </p:nvPr>
        </p:nvSpPr>
        <p:spPr>
          <a:xfrm>
            <a:off x="685800" y="415280"/>
            <a:ext cx="7772400" cy="461665"/>
          </a:xfrm>
        </p:spPr>
        <p:txBody>
          <a:bodyPr/>
          <a:lstStyle/>
          <a:p>
            <a:pPr>
              <a:defRPr/>
            </a:pPr>
            <a:r>
              <a:rPr lang="en-US" dirty="0">
                <a:cs typeface="+mj-cs"/>
              </a:rPr>
              <a:t>Types of Scientific Research</a:t>
            </a:r>
          </a:p>
        </p:txBody>
      </p:sp>
      <p:sp>
        <p:nvSpPr>
          <p:cNvPr id="5" name="TextBox 4">
            <a:extLst>
              <a:ext uri="{FF2B5EF4-FFF2-40B4-BE49-F238E27FC236}">
                <a16:creationId xmlns:a16="http://schemas.microsoft.com/office/drawing/2014/main" id="{FC00D099-0E5C-4DFF-9FF4-F3D9CB1E8B6B}"/>
              </a:ext>
            </a:extLst>
          </p:cNvPr>
          <p:cNvSpPr txBox="1"/>
          <p:nvPr/>
        </p:nvSpPr>
        <p:spPr>
          <a:xfrm>
            <a:off x="726140" y="1188198"/>
            <a:ext cx="3294531" cy="369332"/>
          </a:xfrm>
          <a:prstGeom prst="rect">
            <a:avLst/>
          </a:prstGeom>
          <a:noFill/>
        </p:spPr>
        <p:txBody>
          <a:bodyPr wrap="square">
            <a:spAutoFit/>
          </a:bodyPr>
          <a:lstStyle/>
          <a:p>
            <a:r>
              <a:rPr lang="en-US" b="1" u="sng" dirty="0"/>
              <a:t>Hypothesis-driven Research</a:t>
            </a:r>
          </a:p>
        </p:txBody>
      </p:sp>
      <p:sp>
        <p:nvSpPr>
          <p:cNvPr id="6" name="TextBox 5">
            <a:extLst>
              <a:ext uri="{FF2B5EF4-FFF2-40B4-BE49-F238E27FC236}">
                <a16:creationId xmlns:a16="http://schemas.microsoft.com/office/drawing/2014/main" id="{C34BA8AD-3332-44D3-8F02-E723B720E479}"/>
              </a:ext>
            </a:extLst>
          </p:cNvPr>
          <p:cNvSpPr txBox="1"/>
          <p:nvPr/>
        </p:nvSpPr>
        <p:spPr>
          <a:xfrm>
            <a:off x="5123331" y="1181902"/>
            <a:ext cx="3133165" cy="369332"/>
          </a:xfrm>
          <a:prstGeom prst="rect">
            <a:avLst/>
          </a:prstGeom>
          <a:noFill/>
        </p:spPr>
        <p:txBody>
          <a:bodyPr wrap="square">
            <a:spAutoFit/>
          </a:bodyPr>
          <a:lstStyle/>
          <a:p>
            <a:r>
              <a:rPr lang="en-US" b="1" u="sng" dirty="0"/>
              <a:t>Discovery-based Research</a:t>
            </a:r>
          </a:p>
        </p:txBody>
      </p:sp>
    </p:spTree>
    <p:extLst>
      <p:ext uri="{BB962C8B-B14F-4D97-AF65-F5344CB8AC3E}">
        <p14:creationId xmlns:p14="http://schemas.microsoft.com/office/powerpoint/2010/main" val="324085379"/>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3">
            <a:extLst>
              <a:ext uri="{FF2B5EF4-FFF2-40B4-BE49-F238E27FC236}">
                <a16:creationId xmlns:a16="http://schemas.microsoft.com/office/drawing/2014/main" id="{02298EB0-D8F6-42D0-A713-90E972172E90}"/>
              </a:ext>
            </a:extLst>
          </p:cNvPr>
          <p:cNvSpPr>
            <a:spLocks noGrp="1" noChangeArrowheads="1"/>
          </p:cNvSpPr>
          <p:nvPr>
            <p:ph type="title"/>
          </p:nvPr>
        </p:nvSpPr>
        <p:spPr>
          <a:xfrm>
            <a:off x="685800" y="415280"/>
            <a:ext cx="7772400" cy="461665"/>
          </a:xfrm>
        </p:spPr>
        <p:txBody>
          <a:bodyPr/>
          <a:lstStyle/>
          <a:p>
            <a:pPr>
              <a:defRPr/>
            </a:pPr>
            <a:r>
              <a:rPr lang="en-US" dirty="0">
                <a:cs typeface="+mj-cs"/>
              </a:rPr>
              <a:t>Types of Scientific Research</a:t>
            </a:r>
          </a:p>
        </p:txBody>
      </p:sp>
      <p:sp>
        <p:nvSpPr>
          <p:cNvPr id="5" name="TextBox 4">
            <a:extLst>
              <a:ext uri="{FF2B5EF4-FFF2-40B4-BE49-F238E27FC236}">
                <a16:creationId xmlns:a16="http://schemas.microsoft.com/office/drawing/2014/main" id="{FC00D099-0E5C-4DFF-9FF4-F3D9CB1E8B6B}"/>
              </a:ext>
            </a:extLst>
          </p:cNvPr>
          <p:cNvSpPr txBox="1"/>
          <p:nvPr/>
        </p:nvSpPr>
        <p:spPr>
          <a:xfrm>
            <a:off x="726140" y="1188198"/>
            <a:ext cx="3294531" cy="369332"/>
          </a:xfrm>
          <a:prstGeom prst="rect">
            <a:avLst/>
          </a:prstGeom>
          <a:noFill/>
        </p:spPr>
        <p:txBody>
          <a:bodyPr wrap="square">
            <a:spAutoFit/>
          </a:bodyPr>
          <a:lstStyle/>
          <a:p>
            <a:r>
              <a:rPr lang="en-US" b="1" u="sng" dirty="0"/>
              <a:t>Hypothesis-driven Research</a:t>
            </a:r>
          </a:p>
        </p:txBody>
      </p:sp>
      <p:sp>
        <p:nvSpPr>
          <p:cNvPr id="6" name="TextBox 5">
            <a:extLst>
              <a:ext uri="{FF2B5EF4-FFF2-40B4-BE49-F238E27FC236}">
                <a16:creationId xmlns:a16="http://schemas.microsoft.com/office/drawing/2014/main" id="{C34BA8AD-3332-44D3-8F02-E723B720E479}"/>
              </a:ext>
            </a:extLst>
          </p:cNvPr>
          <p:cNvSpPr txBox="1"/>
          <p:nvPr/>
        </p:nvSpPr>
        <p:spPr>
          <a:xfrm>
            <a:off x="5123331" y="1181902"/>
            <a:ext cx="3133165" cy="369332"/>
          </a:xfrm>
          <a:prstGeom prst="rect">
            <a:avLst/>
          </a:prstGeom>
          <a:noFill/>
        </p:spPr>
        <p:txBody>
          <a:bodyPr wrap="square">
            <a:spAutoFit/>
          </a:bodyPr>
          <a:lstStyle/>
          <a:p>
            <a:r>
              <a:rPr lang="en-US" b="1" u="sng" dirty="0"/>
              <a:t>Discovery-based Research</a:t>
            </a:r>
          </a:p>
        </p:txBody>
      </p:sp>
      <p:pic>
        <p:nvPicPr>
          <p:cNvPr id="4100" name="Picture 4" descr="Scientific method - Wikipedia">
            <a:extLst>
              <a:ext uri="{FF2B5EF4-FFF2-40B4-BE49-F238E27FC236}">
                <a16:creationId xmlns:a16="http://schemas.microsoft.com/office/drawing/2014/main" id="{4CDB0291-6A41-4CC0-B220-4D97CC6C3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735" y="1787024"/>
            <a:ext cx="3009340" cy="2859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825295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3">
            <a:extLst>
              <a:ext uri="{FF2B5EF4-FFF2-40B4-BE49-F238E27FC236}">
                <a16:creationId xmlns:a16="http://schemas.microsoft.com/office/drawing/2014/main" id="{02298EB0-D8F6-42D0-A713-90E972172E90}"/>
              </a:ext>
            </a:extLst>
          </p:cNvPr>
          <p:cNvSpPr>
            <a:spLocks noGrp="1" noChangeArrowheads="1"/>
          </p:cNvSpPr>
          <p:nvPr>
            <p:ph type="title"/>
          </p:nvPr>
        </p:nvSpPr>
        <p:spPr>
          <a:xfrm>
            <a:off x="685800" y="415280"/>
            <a:ext cx="7772400" cy="461665"/>
          </a:xfrm>
        </p:spPr>
        <p:txBody>
          <a:bodyPr/>
          <a:lstStyle/>
          <a:p>
            <a:pPr>
              <a:defRPr/>
            </a:pPr>
            <a:r>
              <a:rPr lang="en-US" dirty="0">
                <a:cs typeface="+mj-cs"/>
              </a:rPr>
              <a:t>Types of Scientific Research</a:t>
            </a:r>
          </a:p>
        </p:txBody>
      </p:sp>
      <p:sp>
        <p:nvSpPr>
          <p:cNvPr id="5" name="TextBox 4">
            <a:extLst>
              <a:ext uri="{FF2B5EF4-FFF2-40B4-BE49-F238E27FC236}">
                <a16:creationId xmlns:a16="http://schemas.microsoft.com/office/drawing/2014/main" id="{FC00D099-0E5C-4DFF-9FF4-F3D9CB1E8B6B}"/>
              </a:ext>
            </a:extLst>
          </p:cNvPr>
          <p:cNvSpPr txBox="1"/>
          <p:nvPr/>
        </p:nvSpPr>
        <p:spPr>
          <a:xfrm>
            <a:off x="726140" y="1188198"/>
            <a:ext cx="3294531" cy="369332"/>
          </a:xfrm>
          <a:prstGeom prst="rect">
            <a:avLst/>
          </a:prstGeom>
          <a:noFill/>
        </p:spPr>
        <p:txBody>
          <a:bodyPr wrap="square">
            <a:spAutoFit/>
          </a:bodyPr>
          <a:lstStyle/>
          <a:p>
            <a:r>
              <a:rPr lang="en-US" b="1" u="sng" dirty="0"/>
              <a:t>Hypothesis-driven Research</a:t>
            </a:r>
          </a:p>
        </p:txBody>
      </p:sp>
      <p:sp>
        <p:nvSpPr>
          <p:cNvPr id="6" name="TextBox 5">
            <a:extLst>
              <a:ext uri="{FF2B5EF4-FFF2-40B4-BE49-F238E27FC236}">
                <a16:creationId xmlns:a16="http://schemas.microsoft.com/office/drawing/2014/main" id="{C34BA8AD-3332-44D3-8F02-E723B720E479}"/>
              </a:ext>
            </a:extLst>
          </p:cNvPr>
          <p:cNvSpPr txBox="1"/>
          <p:nvPr/>
        </p:nvSpPr>
        <p:spPr>
          <a:xfrm>
            <a:off x="5123331" y="1181902"/>
            <a:ext cx="3133165" cy="369332"/>
          </a:xfrm>
          <a:prstGeom prst="rect">
            <a:avLst/>
          </a:prstGeom>
          <a:noFill/>
        </p:spPr>
        <p:txBody>
          <a:bodyPr wrap="square">
            <a:spAutoFit/>
          </a:bodyPr>
          <a:lstStyle/>
          <a:p>
            <a:r>
              <a:rPr lang="en-US" b="1" u="sng" dirty="0"/>
              <a:t>Discovery-based Research</a:t>
            </a:r>
          </a:p>
        </p:txBody>
      </p:sp>
      <p:pic>
        <p:nvPicPr>
          <p:cNvPr id="4" name="Picture 3">
            <a:extLst>
              <a:ext uri="{FF2B5EF4-FFF2-40B4-BE49-F238E27FC236}">
                <a16:creationId xmlns:a16="http://schemas.microsoft.com/office/drawing/2014/main" id="{1515BC86-7064-4175-AAA5-CF4C02BF16DE}"/>
              </a:ext>
            </a:extLst>
          </p:cNvPr>
          <p:cNvPicPr>
            <a:picLocks noChangeAspect="1"/>
          </p:cNvPicPr>
          <p:nvPr/>
        </p:nvPicPr>
        <p:blipFill>
          <a:blip r:embed="rId3"/>
          <a:stretch>
            <a:fillRect/>
          </a:stretch>
        </p:blipFill>
        <p:spPr>
          <a:xfrm>
            <a:off x="5336145" y="1709298"/>
            <a:ext cx="2704419" cy="2936830"/>
          </a:xfrm>
          <a:prstGeom prst="rect">
            <a:avLst/>
          </a:prstGeom>
          <a:ln>
            <a:solidFill>
              <a:schemeClr val="tx1"/>
            </a:solidFill>
          </a:ln>
        </p:spPr>
      </p:pic>
      <p:pic>
        <p:nvPicPr>
          <p:cNvPr id="4100" name="Picture 4" descr="Scientific method - Wikipedia">
            <a:extLst>
              <a:ext uri="{FF2B5EF4-FFF2-40B4-BE49-F238E27FC236}">
                <a16:creationId xmlns:a16="http://schemas.microsoft.com/office/drawing/2014/main" id="{4CDB0291-6A41-4CC0-B220-4D97CC6C33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8735" y="1787024"/>
            <a:ext cx="3009340" cy="285910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Scientific method - Wikipedia">
            <a:extLst>
              <a:ext uri="{FF2B5EF4-FFF2-40B4-BE49-F238E27FC236}">
                <a16:creationId xmlns:a16="http://schemas.microsoft.com/office/drawing/2014/main" id="{DE2DC9BD-2ECE-4A7C-9116-E224941047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35182" y="5200785"/>
            <a:ext cx="1699653" cy="1614801"/>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Arrow Connector 8">
            <a:extLst>
              <a:ext uri="{FF2B5EF4-FFF2-40B4-BE49-F238E27FC236}">
                <a16:creationId xmlns:a16="http://schemas.microsoft.com/office/drawing/2014/main" id="{6D0AA9A4-5E33-4985-BBE6-065D4084A633}"/>
              </a:ext>
            </a:extLst>
          </p:cNvPr>
          <p:cNvCxnSpPr>
            <a:cxnSpLocks/>
          </p:cNvCxnSpPr>
          <p:nvPr/>
        </p:nvCxnSpPr>
        <p:spPr bwMode="auto">
          <a:xfrm>
            <a:off x="6685009" y="4809656"/>
            <a:ext cx="1" cy="319503"/>
          </a:xfrm>
          <a:prstGeom prst="straightConnector1">
            <a:avLst/>
          </a:prstGeom>
          <a:noFill/>
          <a:ln w="19050">
            <a:solidFill>
              <a:schemeClr val="tx1"/>
            </a:solidFill>
            <a:tailEnd type="triangle"/>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spTree>
    <p:extLst>
      <p:ext uri="{BB962C8B-B14F-4D97-AF65-F5344CB8AC3E}">
        <p14:creationId xmlns:p14="http://schemas.microsoft.com/office/powerpoint/2010/main" val="2944371275"/>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3">
            <a:extLst>
              <a:ext uri="{FF2B5EF4-FFF2-40B4-BE49-F238E27FC236}">
                <a16:creationId xmlns:a16="http://schemas.microsoft.com/office/drawing/2014/main" id="{02298EB0-D8F6-42D0-A713-90E972172E90}"/>
              </a:ext>
            </a:extLst>
          </p:cNvPr>
          <p:cNvSpPr>
            <a:spLocks noGrp="1" noChangeArrowheads="1"/>
          </p:cNvSpPr>
          <p:nvPr>
            <p:ph type="title"/>
          </p:nvPr>
        </p:nvSpPr>
        <p:spPr>
          <a:xfrm>
            <a:off x="685800" y="415280"/>
            <a:ext cx="7772400" cy="461665"/>
          </a:xfrm>
        </p:spPr>
        <p:txBody>
          <a:bodyPr/>
          <a:lstStyle/>
          <a:p>
            <a:pPr>
              <a:defRPr/>
            </a:pPr>
            <a:r>
              <a:rPr lang="en-US" dirty="0">
                <a:cs typeface="+mj-cs"/>
              </a:rPr>
              <a:t>Types of Scientific Research</a:t>
            </a:r>
          </a:p>
        </p:txBody>
      </p:sp>
      <p:sp>
        <p:nvSpPr>
          <p:cNvPr id="5" name="TextBox 4">
            <a:extLst>
              <a:ext uri="{FF2B5EF4-FFF2-40B4-BE49-F238E27FC236}">
                <a16:creationId xmlns:a16="http://schemas.microsoft.com/office/drawing/2014/main" id="{FC00D099-0E5C-4DFF-9FF4-F3D9CB1E8B6B}"/>
              </a:ext>
            </a:extLst>
          </p:cNvPr>
          <p:cNvSpPr txBox="1"/>
          <p:nvPr/>
        </p:nvSpPr>
        <p:spPr>
          <a:xfrm>
            <a:off x="726140" y="1188198"/>
            <a:ext cx="3294531" cy="369332"/>
          </a:xfrm>
          <a:prstGeom prst="rect">
            <a:avLst/>
          </a:prstGeom>
          <a:noFill/>
        </p:spPr>
        <p:txBody>
          <a:bodyPr wrap="square">
            <a:spAutoFit/>
          </a:bodyPr>
          <a:lstStyle/>
          <a:p>
            <a:r>
              <a:rPr lang="en-US" b="1" u="sng" dirty="0"/>
              <a:t>Hypothesis-driven Research</a:t>
            </a:r>
          </a:p>
        </p:txBody>
      </p:sp>
      <p:sp>
        <p:nvSpPr>
          <p:cNvPr id="6" name="TextBox 5">
            <a:extLst>
              <a:ext uri="{FF2B5EF4-FFF2-40B4-BE49-F238E27FC236}">
                <a16:creationId xmlns:a16="http://schemas.microsoft.com/office/drawing/2014/main" id="{C34BA8AD-3332-44D3-8F02-E723B720E479}"/>
              </a:ext>
            </a:extLst>
          </p:cNvPr>
          <p:cNvSpPr txBox="1"/>
          <p:nvPr/>
        </p:nvSpPr>
        <p:spPr>
          <a:xfrm>
            <a:off x="5123331" y="1181902"/>
            <a:ext cx="3133165" cy="369332"/>
          </a:xfrm>
          <a:prstGeom prst="rect">
            <a:avLst/>
          </a:prstGeom>
          <a:noFill/>
        </p:spPr>
        <p:txBody>
          <a:bodyPr wrap="square">
            <a:spAutoFit/>
          </a:bodyPr>
          <a:lstStyle/>
          <a:p>
            <a:r>
              <a:rPr lang="en-US" b="1" u="sng" dirty="0"/>
              <a:t>Discovery-based Research</a:t>
            </a:r>
          </a:p>
        </p:txBody>
      </p:sp>
      <p:pic>
        <p:nvPicPr>
          <p:cNvPr id="4" name="Picture 3">
            <a:extLst>
              <a:ext uri="{FF2B5EF4-FFF2-40B4-BE49-F238E27FC236}">
                <a16:creationId xmlns:a16="http://schemas.microsoft.com/office/drawing/2014/main" id="{1515BC86-7064-4175-AAA5-CF4C02BF16DE}"/>
              </a:ext>
            </a:extLst>
          </p:cNvPr>
          <p:cNvPicPr>
            <a:picLocks noChangeAspect="1"/>
          </p:cNvPicPr>
          <p:nvPr/>
        </p:nvPicPr>
        <p:blipFill>
          <a:blip r:embed="rId3"/>
          <a:stretch>
            <a:fillRect/>
          </a:stretch>
        </p:blipFill>
        <p:spPr>
          <a:xfrm>
            <a:off x="5336145" y="1709298"/>
            <a:ext cx="2704419" cy="2936830"/>
          </a:xfrm>
          <a:prstGeom prst="rect">
            <a:avLst/>
          </a:prstGeom>
          <a:ln>
            <a:solidFill>
              <a:schemeClr val="tx1"/>
            </a:solidFill>
          </a:ln>
        </p:spPr>
      </p:pic>
      <p:pic>
        <p:nvPicPr>
          <p:cNvPr id="4100" name="Picture 4" descr="Scientific method - Wikipedia">
            <a:extLst>
              <a:ext uri="{FF2B5EF4-FFF2-40B4-BE49-F238E27FC236}">
                <a16:creationId xmlns:a16="http://schemas.microsoft.com/office/drawing/2014/main" id="{4CDB0291-6A41-4CC0-B220-4D97CC6C33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8735" y="1787024"/>
            <a:ext cx="3009340" cy="285910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Scientific method - Wikipedia">
            <a:extLst>
              <a:ext uri="{FF2B5EF4-FFF2-40B4-BE49-F238E27FC236}">
                <a16:creationId xmlns:a16="http://schemas.microsoft.com/office/drawing/2014/main" id="{DE2DC9BD-2ECE-4A7C-9116-E224941047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35182" y="5200785"/>
            <a:ext cx="1699653" cy="1614801"/>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Arrow Connector 8">
            <a:extLst>
              <a:ext uri="{FF2B5EF4-FFF2-40B4-BE49-F238E27FC236}">
                <a16:creationId xmlns:a16="http://schemas.microsoft.com/office/drawing/2014/main" id="{6D0AA9A4-5E33-4985-BBE6-065D4084A633}"/>
              </a:ext>
            </a:extLst>
          </p:cNvPr>
          <p:cNvCxnSpPr>
            <a:cxnSpLocks/>
          </p:cNvCxnSpPr>
          <p:nvPr/>
        </p:nvCxnSpPr>
        <p:spPr bwMode="auto">
          <a:xfrm>
            <a:off x="6685009" y="4809656"/>
            <a:ext cx="1" cy="319503"/>
          </a:xfrm>
          <a:prstGeom prst="straightConnector1">
            <a:avLst/>
          </a:prstGeom>
          <a:noFill/>
          <a:ln w="19050">
            <a:solidFill>
              <a:schemeClr val="tx1"/>
            </a:solidFill>
            <a:tailEnd type="triangle"/>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5921" dir="2700000" algn="ctr" rotWithShape="0">
                    <a:schemeClr val="bg2"/>
                  </a:outerShdw>
                </a:effectLst>
              </a14:hiddenEffects>
            </a:ext>
          </a:extLst>
        </p:spPr>
      </p:cxnSp>
      <p:sp>
        <p:nvSpPr>
          <p:cNvPr id="10" name="TextBox 9">
            <a:extLst>
              <a:ext uri="{FF2B5EF4-FFF2-40B4-BE49-F238E27FC236}">
                <a16:creationId xmlns:a16="http://schemas.microsoft.com/office/drawing/2014/main" id="{29CD7023-D91A-43BC-A2E0-AAD2E7FE5349}"/>
              </a:ext>
            </a:extLst>
          </p:cNvPr>
          <p:cNvSpPr txBox="1"/>
          <p:nvPr/>
        </p:nvSpPr>
        <p:spPr>
          <a:xfrm>
            <a:off x="726140" y="5500353"/>
            <a:ext cx="3294531" cy="723275"/>
          </a:xfrm>
          <a:prstGeom prst="rect">
            <a:avLst/>
          </a:prstGeom>
          <a:noFill/>
        </p:spPr>
        <p:txBody>
          <a:bodyPr wrap="square">
            <a:spAutoFit/>
          </a:bodyPr>
          <a:lstStyle/>
          <a:p>
            <a:pPr algn="ctr">
              <a:spcAft>
                <a:spcPts val="600"/>
              </a:spcAft>
            </a:pPr>
            <a:r>
              <a:rPr lang="en-US" b="1" u="sng" dirty="0"/>
              <a:t>GROUP DISCUSSION</a:t>
            </a:r>
            <a:r>
              <a:rPr lang="en-US" b="1" i="1" dirty="0"/>
              <a:t>:</a:t>
            </a:r>
          </a:p>
          <a:p>
            <a:pPr algn="ctr">
              <a:spcAft>
                <a:spcPts val="600"/>
              </a:spcAft>
            </a:pPr>
            <a:r>
              <a:rPr lang="en-US" b="1" i="1" dirty="0"/>
              <a:t>Advantages/Disadvantages?</a:t>
            </a:r>
          </a:p>
        </p:txBody>
      </p:sp>
    </p:spTree>
    <p:extLst>
      <p:ext uri="{BB962C8B-B14F-4D97-AF65-F5344CB8AC3E}">
        <p14:creationId xmlns:p14="http://schemas.microsoft.com/office/powerpoint/2010/main" val="1982904215"/>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3">
            <a:extLst>
              <a:ext uri="{FF2B5EF4-FFF2-40B4-BE49-F238E27FC236}">
                <a16:creationId xmlns:a16="http://schemas.microsoft.com/office/drawing/2014/main" id="{02298EB0-D8F6-42D0-A713-90E972172E90}"/>
              </a:ext>
            </a:extLst>
          </p:cNvPr>
          <p:cNvSpPr>
            <a:spLocks noGrp="1" noChangeArrowheads="1"/>
          </p:cNvSpPr>
          <p:nvPr>
            <p:ph type="title"/>
          </p:nvPr>
        </p:nvSpPr>
        <p:spPr>
          <a:xfrm>
            <a:off x="685800" y="415280"/>
            <a:ext cx="7772400" cy="461665"/>
          </a:xfrm>
        </p:spPr>
        <p:txBody>
          <a:bodyPr/>
          <a:lstStyle/>
          <a:p>
            <a:pPr>
              <a:defRPr/>
            </a:pPr>
            <a:r>
              <a:rPr lang="en-US" dirty="0">
                <a:cs typeface="+mj-cs"/>
              </a:rPr>
              <a:t>What is Reproducibility in Research?</a:t>
            </a:r>
          </a:p>
        </p:txBody>
      </p:sp>
      <p:pic>
        <p:nvPicPr>
          <p:cNvPr id="10244" name="Picture 4" descr="Repeatability vs. Reproducibility | Technology Networks">
            <a:extLst>
              <a:ext uri="{FF2B5EF4-FFF2-40B4-BE49-F238E27FC236}">
                <a16:creationId xmlns:a16="http://schemas.microsoft.com/office/drawing/2014/main" id="{6F2F7CD6-771E-4650-9233-D487864B0F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714500"/>
            <a:ext cx="60960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2608165"/>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3">
            <a:extLst>
              <a:ext uri="{FF2B5EF4-FFF2-40B4-BE49-F238E27FC236}">
                <a16:creationId xmlns:a16="http://schemas.microsoft.com/office/drawing/2014/main" id="{02298EB0-D8F6-42D0-A713-90E972172E90}"/>
              </a:ext>
            </a:extLst>
          </p:cNvPr>
          <p:cNvSpPr>
            <a:spLocks noGrp="1" noChangeArrowheads="1"/>
          </p:cNvSpPr>
          <p:nvPr>
            <p:ph type="title"/>
          </p:nvPr>
        </p:nvSpPr>
        <p:spPr>
          <a:xfrm>
            <a:off x="685800" y="415280"/>
            <a:ext cx="7772400" cy="461665"/>
          </a:xfrm>
        </p:spPr>
        <p:txBody>
          <a:bodyPr/>
          <a:lstStyle/>
          <a:p>
            <a:pPr>
              <a:defRPr/>
            </a:pPr>
            <a:r>
              <a:rPr lang="en-US" dirty="0">
                <a:cs typeface="+mj-cs"/>
              </a:rPr>
              <a:t>What is Reproducibility in Research?</a:t>
            </a:r>
          </a:p>
        </p:txBody>
      </p:sp>
      <p:sp>
        <p:nvSpPr>
          <p:cNvPr id="3" name="Content Placeholder 5">
            <a:extLst>
              <a:ext uri="{FF2B5EF4-FFF2-40B4-BE49-F238E27FC236}">
                <a16:creationId xmlns:a16="http://schemas.microsoft.com/office/drawing/2014/main" id="{E9972E6E-3202-473F-A9C1-477D1F7D9804}"/>
              </a:ext>
            </a:extLst>
          </p:cNvPr>
          <p:cNvSpPr>
            <a:spLocks noGrp="1"/>
          </p:cNvSpPr>
          <p:nvPr>
            <p:ph idx="1"/>
          </p:nvPr>
        </p:nvSpPr>
        <p:spPr>
          <a:xfrm>
            <a:off x="685800" y="1080248"/>
            <a:ext cx="7772400" cy="1716739"/>
          </a:xfrm>
        </p:spPr>
        <p:txBody>
          <a:bodyPr/>
          <a:lstStyle/>
          <a:p>
            <a:pPr>
              <a:spcAft>
                <a:spcPts val="600"/>
              </a:spcAft>
            </a:pPr>
            <a:r>
              <a:rPr lang="en-US" i="1" dirty="0"/>
              <a:t>Repeatability</a:t>
            </a:r>
            <a:r>
              <a:rPr lang="en-US" b="0" dirty="0"/>
              <a:t>: measures the variation in measurements taken by a single instrument or person under the same conditions</a:t>
            </a:r>
          </a:p>
          <a:p>
            <a:pPr>
              <a:spcAft>
                <a:spcPts val="600"/>
              </a:spcAft>
            </a:pPr>
            <a:r>
              <a:rPr lang="en-US" i="1" dirty="0"/>
              <a:t>Reproducibility</a:t>
            </a:r>
            <a:r>
              <a:rPr lang="en-US" dirty="0"/>
              <a:t>: </a:t>
            </a:r>
            <a:r>
              <a:rPr lang="en-US" b="0" dirty="0"/>
              <a:t>The ability of a researcher to duplicate the results of a prior study using the same materials as were used by the original investigator</a:t>
            </a:r>
          </a:p>
          <a:p>
            <a:pPr>
              <a:spcAft>
                <a:spcPts val="600"/>
              </a:spcAft>
            </a:pPr>
            <a:endParaRPr lang="en-US" b="0" dirty="0"/>
          </a:p>
        </p:txBody>
      </p:sp>
      <p:pic>
        <p:nvPicPr>
          <p:cNvPr id="5" name="Picture 2">
            <a:extLst>
              <a:ext uri="{FF2B5EF4-FFF2-40B4-BE49-F238E27FC236}">
                <a16:creationId xmlns:a16="http://schemas.microsoft.com/office/drawing/2014/main" id="{A55CBB48-FCC2-437F-9A29-796319DE90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0635" y="3799354"/>
            <a:ext cx="4381500" cy="158115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F8CFA14C-B81E-413D-A21F-C40A86F87196}"/>
              </a:ext>
            </a:extLst>
          </p:cNvPr>
          <p:cNvPicPr>
            <a:picLocks noChangeAspect="1"/>
          </p:cNvPicPr>
          <p:nvPr/>
        </p:nvPicPr>
        <p:blipFill>
          <a:blip r:embed="rId4"/>
          <a:stretch>
            <a:fillRect/>
          </a:stretch>
        </p:blipFill>
        <p:spPr>
          <a:xfrm>
            <a:off x="5701272" y="3659842"/>
            <a:ext cx="2600325" cy="1752600"/>
          </a:xfrm>
          <a:prstGeom prst="rect">
            <a:avLst/>
          </a:prstGeom>
        </p:spPr>
      </p:pic>
    </p:spTree>
    <p:extLst>
      <p:ext uri="{BB962C8B-B14F-4D97-AF65-F5344CB8AC3E}">
        <p14:creationId xmlns:p14="http://schemas.microsoft.com/office/powerpoint/2010/main" val="95000650"/>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3">
            <a:extLst>
              <a:ext uri="{FF2B5EF4-FFF2-40B4-BE49-F238E27FC236}">
                <a16:creationId xmlns:a16="http://schemas.microsoft.com/office/drawing/2014/main" id="{02298EB0-D8F6-42D0-A713-90E972172E90}"/>
              </a:ext>
            </a:extLst>
          </p:cNvPr>
          <p:cNvSpPr>
            <a:spLocks noGrp="1" noChangeArrowheads="1"/>
          </p:cNvSpPr>
          <p:nvPr>
            <p:ph type="title"/>
          </p:nvPr>
        </p:nvSpPr>
        <p:spPr>
          <a:xfrm>
            <a:off x="685800" y="415280"/>
            <a:ext cx="7772400" cy="461665"/>
          </a:xfrm>
        </p:spPr>
        <p:txBody>
          <a:bodyPr/>
          <a:lstStyle/>
          <a:p>
            <a:pPr>
              <a:defRPr/>
            </a:pPr>
            <a:r>
              <a:rPr lang="en-US" dirty="0">
                <a:cs typeface="+mj-cs"/>
              </a:rPr>
              <a:t>What is Reproducibility in Research?</a:t>
            </a:r>
          </a:p>
        </p:txBody>
      </p:sp>
      <p:sp>
        <p:nvSpPr>
          <p:cNvPr id="3" name="Content Placeholder 5">
            <a:extLst>
              <a:ext uri="{FF2B5EF4-FFF2-40B4-BE49-F238E27FC236}">
                <a16:creationId xmlns:a16="http://schemas.microsoft.com/office/drawing/2014/main" id="{E9972E6E-3202-473F-A9C1-477D1F7D9804}"/>
              </a:ext>
            </a:extLst>
          </p:cNvPr>
          <p:cNvSpPr>
            <a:spLocks noGrp="1"/>
          </p:cNvSpPr>
          <p:nvPr>
            <p:ph idx="1"/>
          </p:nvPr>
        </p:nvSpPr>
        <p:spPr>
          <a:xfrm>
            <a:off x="685800" y="1080248"/>
            <a:ext cx="7772400" cy="1716739"/>
          </a:xfrm>
        </p:spPr>
        <p:txBody>
          <a:bodyPr/>
          <a:lstStyle/>
          <a:p>
            <a:pPr>
              <a:spcAft>
                <a:spcPts val="600"/>
              </a:spcAft>
            </a:pPr>
            <a:r>
              <a:rPr lang="en-US" i="1" dirty="0"/>
              <a:t>Repeatability</a:t>
            </a:r>
            <a:r>
              <a:rPr lang="en-US" b="0" dirty="0"/>
              <a:t>: measures the variation in measurements taken by a single instrument or person under the same conditions</a:t>
            </a:r>
          </a:p>
          <a:p>
            <a:pPr>
              <a:spcAft>
                <a:spcPts val="600"/>
              </a:spcAft>
            </a:pPr>
            <a:r>
              <a:rPr lang="en-US" i="1" dirty="0"/>
              <a:t>Reproducibility</a:t>
            </a:r>
            <a:r>
              <a:rPr lang="en-US" dirty="0"/>
              <a:t>: </a:t>
            </a:r>
            <a:r>
              <a:rPr lang="en-US" b="0" dirty="0"/>
              <a:t>The ability of a researcher to duplicate the results of a prior study using the same materials as were used by the original investigator</a:t>
            </a:r>
          </a:p>
          <a:p>
            <a:pPr>
              <a:spcAft>
                <a:spcPts val="600"/>
              </a:spcAft>
            </a:pPr>
            <a:endParaRPr lang="en-US" b="0" dirty="0"/>
          </a:p>
        </p:txBody>
      </p:sp>
      <p:sp>
        <p:nvSpPr>
          <p:cNvPr id="6" name="TextBox 5">
            <a:extLst>
              <a:ext uri="{FF2B5EF4-FFF2-40B4-BE49-F238E27FC236}">
                <a16:creationId xmlns:a16="http://schemas.microsoft.com/office/drawing/2014/main" id="{E47AFF91-A61A-4BBD-8152-9D3C1D263F0C}"/>
              </a:ext>
            </a:extLst>
          </p:cNvPr>
          <p:cNvSpPr txBox="1"/>
          <p:nvPr/>
        </p:nvSpPr>
        <p:spPr>
          <a:xfrm>
            <a:off x="1627094" y="2970913"/>
            <a:ext cx="5889812" cy="723275"/>
          </a:xfrm>
          <a:prstGeom prst="rect">
            <a:avLst/>
          </a:prstGeom>
          <a:noFill/>
        </p:spPr>
        <p:txBody>
          <a:bodyPr wrap="square">
            <a:spAutoFit/>
          </a:bodyPr>
          <a:lstStyle/>
          <a:p>
            <a:pPr algn="ctr">
              <a:spcAft>
                <a:spcPts val="600"/>
              </a:spcAft>
            </a:pPr>
            <a:r>
              <a:rPr lang="en-US" b="1" u="sng" dirty="0">
                <a:latin typeface="Arial" panose="020B0604020202020204" pitchFamily="34" charset="0"/>
                <a:cs typeface="Arial" panose="020B0604020202020204" pitchFamily="34" charset="0"/>
              </a:rPr>
              <a:t>GROUP DISCUSSION</a:t>
            </a:r>
            <a:r>
              <a:rPr lang="en-US" i="1" dirty="0">
                <a:latin typeface="Arial" panose="020B0604020202020204" pitchFamily="34" charset="0"/>
                <a:cs typeface="Arial" panose="020B0604020202020204" pitchFamily="34" charset="0"/>
              </a:rPr>
              <a:t>: </a:t>
            </a:r>
          </a:p>
          <a:p>
            <a:pPr algn="ctr"/>
            <a:r>
              <a:rPr lang="en-US" i="1" dirty="0">
                <a:latin typeface="Arial" panose="020B0604020202020204" pitchFamily="34" charset="0"/>
                <a:cs typeface="Arial" panose="020B0604020202020204" pitchFamily="34" charset="0"/>
              </a:rPr>
              <a:t>What factors can affect reproducibility in research?</a:t>
            </a:r>
          </a:p>
        </p:txBody>
      </p:sp>
    </p:spTree>
    <p:extLst>
      <p:ext uri="{BB962C8B-B14F-4D97-AF65-F5344CB8AC3E}">
        <p14:creationId xmlns:p14="http://schemas.microsoft.com/office/powerpoint/2010/main" val="612238595"/>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3">
            <a:extLst>
              <a:ext uri="{FF2B5EF4-FFF2-40B4-BE49-F238E27FC236}">
                <a16:creationId xmlns:a16="http://schemas.microsoft.com/office/drawing/2014/main" id="{02298EB0-D8F6-42D0-A713-90E972172E90}"/>
              </a:ext>
            </a:extLst>
          </p:cNvPr>
          <p:cNvSpPr>
            <a:spLocks noGrp="1" noChangeArrowheads="1"/>
          </p:cNvSpPr>
          <p:nvPr>
            <p:ph type="title"/>
          </p:nvPr>
        </p:nvSpPr>
        <p:spPr>
          <a:xfrm>
            <a:off x="685800" y="415280"/>
            <a:ext cx="7772400" cy="461665"/>
          </a:xfrm>
        </p:spPr>
        <p:txBody>
          <a:bodyPr/>
          <a:lstStyle/>
          <a:p>
            <a:pPr>
              <a:defRPr/>
            </a:pPr>
            <a:r>
              <a:rPr lang="en-US" dirty="0">
                <a:cs typeface="+mj-cs"/>
              </a:rPr>
              <a:t>What is Reproducibility in Research?</a:t>
            </a:r>
          </a:p>
        </p:txBody>
      </p:sp>
      <p:sp>
        <p:nvSpPr>
          <p:cNvPr id="3" name="Content Placeholder 5">
            <a:extLst>
              <a:ext uri="{FF2B5EF4-FFF2-40B4-BE49-F238E27FC236}">
                <a16:creationId xmlns:a16="http://schemas.microsoft.com/office/drawing/2014/main" id="{E9972E6E-3202-473F-A9C1-477D1F7D9804}"/>
              </a:ext>
            </a:extLst>
          </p:cNvPr>
          <p:cNvSpPr>
            <a:spLocks noGrp="1"/>
          </p:cNvSpPr>
          <p:nvPr>
            <p:ph idx="1"/>
          </p:nvPr>
        </p:nvSpPr>
        <p:spPr>
          <a:xfrm>
            <a:off x="685800" y="1080248"/>
            <a:ext cx="7772400" cy="1716739"/>
          </a:xfrm>
        </p:spPr>
        <p:txBody>
          <a:bodyPr/>
          <a:lstStyle/>
          <a:p>
            <a:pPr>
              <a:spcAft>
                <a:spcPts val="600"/>
              </a:spcAft>
            </a:pPr>
            <a:r>
              <a:rPr lang="en-US" i="1" dirty="0"/>
              <a:t>Repeatability</a:t>
            </a:r>
            <a:r>
              <a:rPr lang="en-US" b="0" dirty="0"/>
              <a:t>: measures the variation in measurements taken by a single instrument or person under the same conditions</a:t>
            </a:r>
          </a:p>
          <a:p>
            <a:pPr>
              <a:spcAft>
                <a:spcPts val="600"/>
              </a:spcAft>
            </a:pPr>
            <a:r>
              <a:rPr lang="en-US" i="1" dirty="0"/>
              <a:t>Reproducibility</a:t>
            </a:r>
            <a:r>
              <a:rPr lang="en-US" dirty="0"/>
              <a:t>: </a:t>
            </a:r>
            <a:r>
              <a:rPr lang="en-US" b="0" dirty="0"/>
              <a:t>The ability of a researcher to duplicate the results of a prior study using the same materials as were used by the original investigator</a:t>
            </a:r>
          </a:p>
          <a:p>
            <a:pPr>
              <a:spcAft>
                <a:spcPts val="600"/>
              </a:spcAft>
            </a:pPr>
            <a:endParaRPr lang="en-US" b="0" dirty="0"/>
          </a:p>
        </p:txBody>
      </p:sp>
      <p:sp>
        <p:nvSpPr>
          <p:cNvPr id="5" name="TextBox 4">
            <a:extLst>
              <a:ext uri="{FF2B5EF4-FFF2-40B4-BE49-F238E27FC236}">
                <a16:creationId xmlns:a16="http://schemas.microsoft.com/office/drawing/2014/main" id="{109EDC3D-6ADB-4743-9FEB-5667FCE930AD}"/>
              </a:ext>
            </a:extLst>
          </p:cNvPr>
          <p:cNvSpPr txBox="1"/>
          <p:nvPr/>
        </p:nvSpPr>
        <p:spPr>
          <a:xfrm>
            <a:off x="1627094" y="2970913"/>
            <a:ext cx="5889812" cy="3677930"/>
          </a:xfrm>
          <a:prstGeom prst="rect">
            <a:avLst/>
          </a:prstGeom>
          <a:noFill/>
        </p:spPr>
        <p:txBody>
          <a:bodyPr wrap="square">
            <a:spAutoFit/>
          </a:bodyPr>
          <a:lstStyle/>
          <a:p>
            <a:pPr algn="ctr">
              <a:spcAft>
                <a:spcPts val="600"/>
              </a:spcAft>
            </a:pPr>
            <a:r>
              <a:rPr lang="en-US" b="1" u="sng" dirty="0">
                <a:latin typeface="Arial" panose="020B0604020202020204" pitchFamily="34" charset="0"/>
                <a:cs typeface="Arial" panose="020B0604020202020204" pitchFamily="34" charset="0"/>
              </a:rPr>
              <a:t>GROUP DISCUSSION</a:t>
            </a:r>
            <a:r>
              <a:rPr lang="en-US" i="1" dirty="0">
                <a:latin typeface="Arial" panose="020B0604020202020204" pitchFamily="34" charset="0"/>
                <a:cs typeface="Arial" panose="020B0604020202020204" pitchFamily="34" charset="0"/>
              </a:rPr>
              <a:t>: </a:t>
            </a:r>
          </a:p>
          <a:p>
            <a:pPr algn="ctr"/>
            <a:r>
              <a:rPr lang="en-US" i="1" dirty="0">
                <a:latin typeface="Arial" panose="020B0604020202020204" pitchFamily="34" charset="0"/>
                <a:cs typeface="Arial" panose="020B0604020202020204" pitchFamily="34" charset="0"/>
              </a:rPr>
              <a:t>What factors can affect reproducibility in research?</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Research Misconduct</a:t>
            </a:r>
          </a:p>
          <a:p>
            <a:pPr marL="1200150" lvl="2" indent="-285750">
              <a:spcAft>
                <a:spcPts val="600"/>
              </a:spcAft>
              <a:buFont typeface="Courier New" panose="02070309020205020404" pitchFamily="49" charset="0"/>
              <a:buChar char="o"/>
            </a:pPr>
            <a:r>
              <a:rPr lang="en-US" dirty="0">
                <a:latin typeface="Arial" panose="020B0604020202020204" pitchFamily="34" charset="0"/>
                <a:cs typeface="Arial" panose="020B0604020202020204" pitchFamily="34" charset="0"/>
              </a:rPr>
              <a:t>Data manipulation</a:t>
            </a:r>
          </a:p>
          <a:p>
            <a:pPr marL="1200150" lvl="2" indent="-285750">
              <a:spcAft>
                <a:spcPts val="600"/>
              </a:spcAft>
              <a:buFont typeface="Courier New" panose="02070309020205020404" pitchFamily="49" charset="0"/>
              <a:buChar char="o"/>
            </a:pPr>
            <a:r>
              <a:rPr lang="en-US" dirty="0">
                <a:latin typeface="Arial" panose="020B0604020202020204" pitchFamily="34" charset="0"/>
                <a:cs typeface="Arial" panose="020B0604020202020204" pitchFamily="34" charset="0"/>
              </a:rPr>
              <a:t>Fabrication/Falsification </a:t>
            </a:r>
          </a:p>
          <a:p>
            <a:pPr marL="1200150" lvl="2" indent="-285750">
              <a:spcAft>
                <a:spcPts val="600"/>
              </a:spcAft>
              <a:buFont typeface="Courier New" panose="02070309020205020404" pitchFamily="49" charset="0"/>
              <a:buChar char="o"/>
            </a:pPr>
            <a:r>
              <a:rPr lang="en-US" dirty="0">
                <a:latin typeface="Arial" panose="020B0604020202020204" pitchFamily="34" charset="0"/>
                <a:cs typeface="Arial" panose="020B0604020202020204" pitchFamily="34" charset="0"/>
              </a:rPr>
              <a:t>Plagiarism</a:t>
            </a:r>
          </a:p>
          <a:p>
            <a:pPr marL="742950" lvl="1" indent="-285750">
              <a:spcAft>
                <a:spcPts val="600"/>
              </a:spcAft>
              <a:buFont typeface="Arial" panose="020B0604020202020204" pitchFamily="34" charset="0"/>
              <a:buChar char="•"/>
            </a:pPr>
            <a:r>
              <a:rPr lang="en-US" dirty="0">
                <a:latin typeface="Arial" panose="020B0604020202020204" pitchFamily="34" charset="0"/>
                <a:cs typeface="Arial" panose="020B0604020202020204" pitchFamily="34" charset="0"/>
              </a:rPr>
              <a:t>Honest error</a:t>
            </a:r>
          </a:p>
          <a:p>
            <a:pPr marL="742950" lvl="1" indent="-285750">
              <a:spcAft>
                <a:spcPts val="600"/>
              </a:spcAft>
              <a:buFont typeface="Arial" panose="020B0604020202020204" pitchFamily="34" charset="0"/>
              <a:buChar char="•"/>
            </a:pPr>
            <a:r>
              <a:rPr lang="en-US" dirty="0">
                <a:latin typeface="Arial" panose="020B0604020202020204" pitchFamily="34" charset="0"/>
                <a:cs typeface="Arial" panose="020B0604020202020204" pitchFamily="34" charset="0"/>
              </a:rPr>
              <a:t>Improper statistical methods</a:t>
            </a:r>
          </a:p>
          <a:p>
            <a:pPr marL="742950" lvl="1" indent="-285750">
              <a:spcAft>
                <a:spcPts val="600"/>
              </a:spcAft>
              <a:buFont typeface="Arial" panose="020B0604020202020204" pitchFamily="34" charset="0"/>
              <a:buChar char="•"/>
            </a:pPr>
            <a:r>
              <a:rPr lang="en-US" dirty="0">
                <a:latin typeface="Arial" panose="020B0604020202020204" pitchFamily="34" charset="0"/>
                <a:cs typeface="Arial" panose="020B0604020202020204" pitchFamily="34" charset="0"/>
              </a:rPr>
              <a:t>Lack of authentication of resources</a:t>
            </a:r>
          </a:p>
          <a:p>
            <a:pPr marL="742950" lvl="1" indent="-285750">
              <a:spcAft>
                <a:spcPts val="600"/>
              </a:spcAft>
              <a:buFont typeface="Arial" panose="020B0604020202020204" pitchFamily="34" charset="0"/>
              <a:buChar char="•"/>
            </a:pPr>
            <a:r>
              <a:rPr lang="en-US" dirty="0">
                <a:latin typeface="Arial" panose="020B0604020202020204" pitchFamily="34" charset="0"/>
                <a:cs typeface="Arial" panose="020B0604020202020204" pitchFamily="34" charset="0"/>
              </a:rPr>
              <a:t>Lack of transparency</a:t>
            </a:r>
          </a:p>
        </p:txBody>
      </p:sp>
    </p:spTree>
    <p:extLst>
      <p:ext uri="{BB962C8B-B14F-4D97-AF65-F5344CB8AC3E}">
        <p14:creationId xmlns:p14="http://schemas.microsoft.com/office/powerpoint/2010/main" val="3721172587"/>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3">
            <a:extLst>
              <a:ext uri="{FF2B5EF4-FFF2-40B4-BE49-F238E27FC236}">
                <a16:creationId xmlns:a16="http://schemas.microsoft.com/office/drawing/2014/main" id="{02298EB0-D8F6-42D0-A713-90E972172E90}"/>
              </a:ext>
            </a:extLst>
          </p:cNvPr>
          <p:cNvSpPr>
            <a:spLocks noGrp="1" noChangeArrowheads="1"/>
          </p:cNvSpPr>
          <p:nvPr>
            <p:ph type="title"/>
          </p:nvPr>
        </p:nvSpPr>
        <p:spPr>
          <a:xfrm>
            <a:off x="685800" y="415280"/>
            <a:ext cx="7772400" cy="461665"/>
          </a:xfrm>
        </p:spPr>
        <p:txBody>
          <a:bodyPr/>
          <a:lstStyle/>
          <a:p>
            <a:pPr>
              <a:defRPr/>
            </a:pPr>
            <a:r>
              <a:rPr lang="en-US" dirty="0">
                <a:cs typeface="+mj-cs"/>
              </a:rPr>
              <a:t>Biological vs. Technical Replicates</a:t>
            </a:r>
          </a:p>
        </p:txBody>
      </p:sp>
      <p:sp>
        <p:nvSpPr>
          <p:cNvPr id="3" name="Content Placeholder 5">
            <a:extLst>
              <a:ext uri="{FF2B5EF4-FFF2-40B4-BE49-F238E27FC236}">
                <a16:creationId xmlns:a16="http://schemas.microsoft.com/office/drawing/2014/main" id="{E9972E6E-3202-473F-A9C1-477D1F7D9804}"/>
              </a:ext>
            </a:extLst>
          </p:cNvPr>
          <p:cNvSpPr>
            <a:spLocks noGrp="1"/>
          </p:cNvSpPr>
          <p:nvPr>
            <p:ph idx="1"/>
          </p:nvPr>
        </p:nvSpPr>
        <p:spPr>
          <a:xfrm>
            <a:off x="685800" y="1080248"/>
            <a:ext cx="7772400" cy="1716739"/>
          </a:xfrm>
        </p:spPr>
        <p:txBody>
          <a:bodyPr/>
          <a:lstStyle/>
          <a:p>
            <a:pPr>
              <a:spcAft>
                <a:spcPts val="600"/>
              </a:spcAft>
            </a:pPr>
            <a:r>
              <a:rPr lang="en-US" i="1" dirty="0"/>
              <a:t>Biological Replicates</a:t>
            </a:r>
            <a:r>
              <a:rPr lang="en-US" b="0" dirty="0"/>
              <a:t>: parallel measurements of biologically distinct samples that capture random biological variation</a:t>
            </a:r>
          </a:p>
          <a:p>
            <a:pPr>
              <a:spcAft>
                <a:spcPts val="600"/>
              </a:spcAft>
            </a:pPr>
            <a:r>
              <a:rPr lang="en-US" i="1" dirty="0"/>
              <a:t>Technical Replicates</a:t>
            </a:r>
            <a:r>
              <a:rPr lang="en-US" dirty="0"/>
              <a:t>: </a:t>
            </a:r>
            <a:r>
              <a:rPr lang="en-US" b="0" dirty="0"/>
              <a:t>repeated measurements of the same sample that represent independent measures of the random noise associated with protocols or equipment</a:t>
            </a:r>
          </a:p>
        </p:txBody>
      </p:sp>
      <p:pic>
        <p:nvPicPr>
          <p:cNvPr id="4" name="Picture 3">
            <a:extLst>
              <a:ext uri="{FF2B5EF4-FFF2-40B4-BE49-F238E27FC236}">
                <a16:creationId xmlns:a16="http://schemas.microsoft.com/office/drawing/2014/main" id="{4865DC91-3A20-40EF-B9A9-538AFEEA7487}"/>
              </a:ext>
            </a:extLst>
          </p:cNvPr>
          <p:cNvPicPr>
            <a:picLocks noChangeAspect="1"/>
          </p:cNvPicPr>
          <p:nvPr/>
        </p:nvPicPr>
        <p:blipFill>
          <a:blip r:embed="rId3"/>
          <a:stretch>
            <a:fillRect/>
          </a:stretch>
        </p:blipFill>
        <p:spPr>
          <a:xfrm>
            <a:off x="1347354" y="3066682"/>
            <a:ext cx="6449291" cy="3100966"/>
          </a:xfrm>
          <a:prstGeom prst="rect">
            <a:avLst/>
          </a:prstGeom>
        </p:spPr>
      </p:pic>
    </p:spTree>
    <p:extLst>
      <p:ext uri="{BB962C8B-B14F-4D97-AF65-F5344CB8AC3E}">
        <p14:creationId xmlns:p14="http://schemas.microsoft.com/office/powerpoint/2010/main" val="3127634107"/>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3">
            <a:extLst>
              <a:ext uri="{FF2B5EF4-FFF2-40B4-BE49-F238E27FC236}">
                <a16:creationId xmlns:a16="http://schemas.microsoft.com/office/drawing/2014/main" id="{02298EB0-D8F6-42D0-A713-90E972172E90}"/>
              </a:ext>
            </a:extLst>
          </p:cNvPr>
          <p:cNvSpPr>
            <a:spLocks noGrp="1" noChangeArrowheads="1"/>
          </p:cNvSpPr>
          <p:nvPr>
            <p:ph type="title"/>
          </p:nvPr>
        </p:nvSpPr>
        <p:spPr>
          <a:xfrm>
            <a:off x="685800" y="415280"/>
            <a:ext cx="7772400" cy="461665"/>
          </a:xfrm>
        </p:spPr>
        <p:txBody>
          <a:bodyPr/>
          <a:lstStyle/>
          <a:p>
            <a:pPr>
              <a:defRPr/>
            </a:pPr>
            <a:r>
              <a:rPr lang="en-US" dirty="0">
                <a:cs typeface="+mj-cs"/>
              </a:rPr>
              <a:t>What is transparency in research?</a:t>
            </a:r>
          </a:p>
        </p:txBody>
      </p:sp>
      <p:sp>
        <p:nvSpPr>
          <p:cNvPr id="8" name="Content Placeholder 5">
            <a:extLst>
              <a:ext uri="{FF2B5EF4-FFF2-40B4-BE49-F238E27FC236}">
                <a16:creationId xmlns:a16="http://schemas.microsoft.com/office/drawing/2014/main" id="{8ADA7251-55ED-44DD-A282-F2610A2C0C2B}"/>
              </a:ext>
            </a:extLst>
          </p:cNvPr>
          <p:cNvSpPr txBox="1">
            <a:spLocks/>
          </p:cNvSpPr>
          <p:nvPr/>
        </p:nvSpPr>
        <p:spPr bwMode="auto">
          <a:xfrm>
            <a:off x="475129" y="1129559"/>
            <a:ext cx="8122024" cy="111161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b="1">
                <a:solidFill>
                  <a:schemeClr val="tx1"/>
                </a:solidFill>
                <a:latin typeface="Arial"/>
                <a:ea typeface="+mn-ea"/>
                <a:cs typeface="Arial"/>
              </a:defRPr>
            </a:lvl1pPr>
            <a:lvl2pPr marL="742950" indent="-285750" algn="l" rtl="0" eaLnBrk="0" fontAlgn="base" hangingPunct="0">
              <a:spcBef>
                <a:spcPct val="20000"/>
              </a:spcBef>
              <a:spcAft>
                <a:spcPct val="0"/>
              </a:spcAft>
              <a:buChar char="–"/>
              <a:defRPr b="1">
                <a:solidFill>
                  <a:schemeClr val="tx1"/>
                </a:solidFill>
                <a:latin typeface="Arial"/>
                <a:ea typeface="+mn-ea"/>
                <a:cs typeface="Arial"/>
              </a:defRPr>
            </a:lvl2pPr>
            <a:lvl3pPr marL="1143000" indent="-228600" algn="l" rtl="0" eaLnBrk="0" fontAlgn="base" hangingPunct="0">
              <a:spcBef>
                <a:spcPct val="20000"/>
              </a:spcBef>
              <a:spcAft>
                <a:spcPct val="0"/>
              </a:spcAft>
              <a:buChar char="•"/>
              <a:defRPr b="1">
                <a:solidFill>
                  <a:schemeClr val="tx1"/>
                </a:solidFill>
                <a:latin typeface="Arial"/>
                <a:ea typeface="+mn-ea"/>
                <a:cs typeface="Arial"/>
              </a:defRPr>
            </a:lvl3pPr>
            <a:lvl4pPr marL="1600200" indent="-228600" algn="l" rtl="0" eaLnBrk="0" fontAlgn="base" hangingPunct="0">
              <a:spcBef>
                <a:spcPct val="20000"/>
              </a:spcBef>
              <a:spcAft>
                <a:spcPct val="0"/>
              </a:spcAft>
              <a:buChar char="–"/>
              <a:defRPr b="1">
                <a:solidFill>
                  <a:schemeClr val="tx1"/>
                </a:solidFill>
                <a:latin typeface="Arial"/>
                <a:ea typeface="+mn-ea"/>
                <a:cs typeface="Arial"/>
              </a:defRPr>
            </a:lvl4pPr>
            <a:lvl5pPr marL="2057400" indent="-228600" algn="l" rtl="0" eaLnBrk="0" fontAlgn="base" hangingPunct="0">
              <a:spcBef>
                <a:spcPct val="20000"/>
              </a:spcBef>
              <a:spcAft>
                <a:spcPct val="0"/>
              </a:spcAft>
              <a:buChar char="»"/>
              <a:defRPr b="1">
                <a:solidFill>
                  <a:schemeClr val="tx1"/>
                </a:solidFill>
                <a:latin typeface="Arial"/>
                <a:ea typeface="+mn-ea"/>
                <a:cs typeface="Arial"/>
              </a:defRPr>
            </a:lvl5pPr>
            <a:lvl6pPr marL="2514600" indent="-228600" algn="l" rtl="0" eaLnBrk="0" fontAlgn="base" hangingPunct="0">
              <a:spcBef>
                <a:spcPct val="20000"/>
              </a:spcBef>
              <a:spcAft>
                <a:spcPct val="0"/>
              </a:spcAft>
              <a:buChar char="»"/>
              <a:defRPr b="1">
                <a:solidFill>
                  <a:schemeClr val="tx1"/>
                </a:solidFill>
                <a:latin typeface="+mn-lt"/>
                <a:ea typeface="+mn-ea"/>
              </a:defRPr>
            </a:lvl6pPr>
            <a:lvl7pPr marL="2971800" indent="-228600" algn="l" rtl="0" eaLnBrk="0" fontAlgn="base" hangingPunct="0">
              <a:spcBef>
                <a:spcPct val="20000"/>
              </a:spcBef>
              <a:spcAft>
                <a:spcPct val="0"/>
              </a:spcAft>
              <a:buChar char="»"/>
              <a:defRPr b="1">
                <a:solidFill>
                  <a:schemeClr val="tx1"/>
                </a:solidFill>
                <a:latin typeface="+mn-lt"/>
                <a:ea typeface="+mn-ea"/>
              </a:defRPr>
            </a:lvl7pPr>
            <a:lvl8pPr marL="3429000" indent="-228600" algn="l" rtl="0" eaLnBrk="0" fontAlgn="base" hangingPunct="0">
              <a:spcBef>
                <a:spcPct val="20000"/>
              </a:spcBef>
              <a:spcAft>
                <a:spcPct val="0"/>
              </a:spcAft>
              <a:buChar char="»"/>
              <a:defRPr b="1">
                <a:solidFill>
                  <a:schemeClr val="tx1"/>
                </a:solidFill>
                <a:latin typeface="+mn-lt"/>
                <a:ea typeface="+mn-ea"/>
              </a:defRPr>
            </a:lvl8pPr>
            <a:lvl9pPr marL="3886200" indent="-228600" algn="l" rtl="0" eaLnBrk="0" fontAlgn="base" hangingPunct="0">
              <a:spcBef>
                <a:spcPct val="20000"/>
              </a:spcBef>
              <a:spcAft>
                <a:spcPct val="0"/>
              </a:spcAft>
              <a:buChar char="»"/>
              <a:defRPr b="1">
                <a:solidFill>
                  <a:schemeClr val="tx1"/>
                </a:solidFill>
                <a:latin typeface="+mn-lt"/>
                <a:ea typeface="+mn-ea"/>
              </a:defRPr>
            </a:lvl9pPr>
          </a:lstStyle>
          <a:p>
            <a:pPr defTabSz="914400"/>
            <a:r>
              <a:rPr lang="en-US" i="1" kern="0" dirty="0"/>
              <a:t>Transparency</a:t>
            </a:r>
            <a:r>
              <a:rPr lang="en-US" kern="0" dirty="0"/>
              <a:t>: </a:t>
            </a:r>
            <a:r>
              <a:rPr lang="en-US" b="0" kern="0" dirty="0"/>
              <a:t>Approach to sharing of knowledge and data that is as open, accessible and unbiased as possible to enable broad dissemination, understanding and utility. </a:t>
            </a:r>
          </a:p>
        </p:txBody>
      </p:sp>
      <p:pic>
        <p:nvPicPr>
          <p:cNvPr id="5" name="Picture 4">
            <a:extLst>
              <a:ext uri="{FF2B5EF4-FFF2-40B4-BE49-F238E27FC236}">
                <a16:creationId xmlns:a16="http://schemas.microsoft.com/office/drawing/2014/main" id="{52578A0A-0824-47B2-AA99-45D733382512}"/>
              </a:ext>
            </a:extLst>
          </p:cNvPr>
          <p:cNvPicPr>
            <a:picLocks noChangeAspect="1"/>
          </p:cNvPicPr>
          <p:nvPr/>
        </p:nvPicPr>
        <p:blipFill>
          <a:blip r:embed="rId3"/>
          <a:stretch>
            <a:fillRect/>
          </a:stretch>
        </p:blipFill>
        <p:spPr>
          <a:xfrm>
            <a:off x="1645023" y="2667520"/>
            <a:ext cx="5782235" cy="3060921"/>
          </a:xfrm>
          <a:prstGeom prst="rect">
            <a:avLst/>
          </a:prstGeom>
        </p:spPr>
      </p:pic>
    </p:spTree>
    <p:extLst>
      <p:ext uri="{BB962C8B-B14F-4D97-AF65-F5344CB8AC3E}">
        <p14:creationId xmlns:p14="http://schemas.microsoft.com/office/powerpoint/2010/main" val="1531741013"/>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A8081DE8-1726-4609-B37D-5C6D238BAFA0}"/>
              </a:ext>
            </a:extLst>
          </p:cNvPr>
          <p:cNvSpPr>
            <a:spLocks noGrp="1"/>
          </p:cNvSpPr>
          <p:nvPr>
            <p:ph idx="1"/>
          </p:nvPr>
        </p:nvSpPr>
        <p:spPr>
          <a:xfrm>
            <a:off x="475129" y="1129559"/>
            <a:ext cx="8122024" cy="3657600"/>
          </a:xfrm>
        </p:spPr>
        <p:txBody>
          <a:bodyPr/>
          <a:lstStyle/>
          <a:p>
            <a:r>
              <a:rPr lang="en-US" i="1" dirty="0"/>
              <a:t>Transparency</a:t>
            </a:r>
            <a:r>
              <a:rPr lang="en-US" dirty="0"/>
              <a:t>: </a:t>
            </a:r>
            <a:r>
              <a:rPr lang="en-US" b="0" dirty="0"/>
              <a:t>Approach to sharing of knowledge and data that is as open, accessible and unbiased as possible to enable broad dissemination, understanding and utility. </a:t>
            </a:r>
          </a:p>
          <a:p>
            <a:endParaRPr lang="en-US" b="0" dirty="0"/>
          </a:p>
          <a:p>
            <a:pPr lvl="1"/>
            <a:r>
              <a:rPr lang="en-US" b="0" dirty="0"/>
              <a:t>Reporting experimental details so that others can reproduce the results</a:t>
            </a:r>
          </a:p>
          <a:p>
            <a:pPr lvl="1"/>
            <a:r>
              <a:rPr lang="en-US" b="0" dirty="0"/>
              <a:t>Sharing of raw data sets and programs</a:t>
            </a:r>
          </a:p>
          <a:p>
            <a:pPr lvl="1"/>
            <a:r>
              <a:rPr lang="en-US" b="0" dirty="0"/>
              <a:t>Data Archiving</a:t>
            </a:r>
          </a:p>
          <a:p>
            <a:pPr lvl="1"/>
            <a:r>
              <a:rPr lang="en-US" b="0" dirty="0"/>
              <a:t>Device Archiving</a:t>
            </a:r>
          </a:p>
          <a:p>
            <a:pPr lvl="1"/>
            <a:endParaRPr lang="en-US" b="0" dirty="0"/>
          </a:p>
        </p:txBody>
      </p:sp>
      <p:sp>
        <p:nvSpPr>
          <p:cNvPr id="21" name="Rectangle 3">
            <a:extLst>
              <a:ext uri="{FF2B5EF4-FFF2-40B4-BE49-F238E27FC236}">
                <a16:creationId xmlns:a16="http://schemas.microsoft.com/office/drawing/2014/main" id="{02298EB0-D8F6-42D0-A713-90E972172E90}"/>
              </a:ext>
            </a:extLst>
          </p:cNvPr>
          <p:cNvSpPr>
            <a:spLocks noGrp="1" noChangeArrowheads="1"/>
          </p:cNvSpPr>
          <p:nvPr>
            <p:ph type="title"/>
          </p:nvPr>
        </p:nvSpPr>
        <p:spPr>
          <a:xfrm>
            <a:off x="685800" y="415280"/>
            <a:ext cx="7772400" cy="461665"/>
          </a:xfrm>
        </p:spPr>
        <p:txBody>
          <a:bodyPr/>
          <a:lstStyle/>
          <a:p>
            <a:pPr>
              <a:defRPr/>
            </a:pPr>
            <a:r>
              <a:rPr lang="en-US" dirty="0">
                <a:cs typeface="+mj-cs"/>
              </a:rPr>
              <a:t>What is transparency in research?</a:t>
            </a:r>
          </a:p>
        </p:txBody>
      </p:sp>
    </p:spTree>
    <p:extLst>
      <p:ext uri="{BB962C8B-B14F-4D97-AF65-F5344CB8AC3E}">
        <p14:creationId xmlns:p14="http://schemas.microsoft.com/office/powerpoint/2010/main" val="2938917006"/>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A8081DE8-1726-4609-B37D-5C6D238BAFA0}"/>
              </a:ext>
            </a:extLst>
          </p:cNvPr>
          <p:cNvSpPr>
            <a:spLocks noGrp="1"/>
          </p:cNvSpPr>
          <p:nvPr>
            <p:ph idx="1"/>
          </p:nvPr>
        </p:nvSpPr>
        <p:spPr>
          <a:xfrm>
            <a:off x="475129" y="1129559"/>
            <a:ext cx="8122024" cy="3657600"/>
          </a:xfrm>
        </p:spPr>
        <p:txBody>
          <a:bodyPr/>
          <a:lstStyle/>
          <a:p>
            <a:r>
              <a:rPr lang="en-US" i="1" dirty="0"/>
              <a:t>Transparency</a:t>
            </a:r>
            <a:r>
              <a:rPr lang="en-US" dirty="0"/>
              <a:t>: </a:t>
            </a:r>
            <a:r>
              <a:rPr lang="en-US" b="0" dirty="0"/>
              <a:t>Approach to sharing of knowledge and data that is as open, accessible and unbiased as possible to enable broad dissemination, understanding and utility. </a:t>
            </a:r>
          </a:p>
          <a:p>
            <a:endParaRPr lang="en-US" b="0" dirty="0"/>
          </a:p>
          <a:p>
            <a:pPr lvl="1"/>
            <a:r>
              <a:rPr lang="en-US" b="0" dirty="0"/>
              <a:t>Reporting experimental details so that others can reproduce the results</a:t>
            </a:r>
          </a:p>
          <a:p>
            <a:pPr lvl="1"/>
            <a:r>
              <a:rPr lang="en-US" b="0" dirty="0"/>
              <a:t>Sharing of raw data sets and programs</a:t>
            </a:r>
          </a:p>
          <a:p>
            <a:pPr lvl="1"/>
            <a:r>
              <a:rPr lang="en-US" b="0" dirty="0"/>
              <a:t>Data Archiving</a:t>
            </a:r>
          </a:p>
          <a:p>
            <a:pPr lvl="1"/>
            <a:r>
              <a:rPr lang="en-US" b="0" dirty="0"/>
              <a:t>Device Archiving</a:t>
            </a:r>
          </a:p>
          <a:p>
            <a:pPr lvl="1"/>
            <a:endParaRPr lang="en-US" b="0" dirty="0"/>
          </a:p>
        </p:txBody>
      </p:sp>
      <p:sp>
        <p:nvSpPr>
          <p:cNvPr id="21" name="Rectangle 3">
            <a:extLst>
              <a:ext uri="{FF2B5EF4-FFF2-40B4-BE49-F238E27FC236}">
                <a16:creationId xmlns:a16="http://schemas.microsoft.com/office/drawing/2014/main" id="{02298EB0-D8F6-42D0-A713-90E972172E90}"/>
              </a:ext>
            </a:extLst>
          </p:cNvPr>
          <p:cNvSpPr>
            <a:spLocks noGrp="1" noChangeArrowheads="1"/>
          </p:cNvSpPr>
          <p:nvPr>
            <p:ph type="title"/>
          </p:nvPr>
        </p:nvSpPr>
        <p:spPr>
          <a:xfrm>
            <a:off x="685800" y="415280"/>
            <a:ext cx="7772400" cy="461665"/>
          </a:xfrm>
        </p:spPr>
        <p:txBody>
          <a:bodyPr/>
          <a:lstStyle/>
          <a:p>
            <a:pPr>
              <a:defRPr/>
            </a:pPr>
            <a:r>
              <a:rPr lang="en-US" dirty="0">
                <a:cs typeface="+mj-cs"/>
              </a:rPr>
              <a:t>What is transparency in research?</a:t>
            </a:r>
          </a:p>
        </p:txBody>
      </p:sp>
      <p:sp>
        <p:nvSpPr>
          <p:cNvPr id="5" name="TextBox 4">
            <a:extLst>
              <a:ext uri="{FF2B5EF4-FFF2-40B4-BE49-F238E27FC236}">
                <a16:creationId xmlns:a16="http://schemas.microsoft.com/office/drawing/2014/main" id="{313D094F-D4F9-4A68-9990-8AC0EBACF4A9}"/>
              </a:ext>
            </a:extLst>
          </p:cNvPr>
          <p:cNvSpPr txBox="1"/>
          <p:nvPr/>
        </p:nvSpPr>
        <p:spPr>
          <a:xfrm>
            <a:off x="2250141" y="4290766"/>
            <a:ext cx="4572000" cy="1908215"/>
          </a:xfrm>
          <a:prstGeom prst="rect">
            <a:avLst/>
          </a:prstGeom>
          <a:noFill/>
        </p:spPr>
        <p:txBody>
          <a:bodyPr wrap="square">
            <a:spAutoFit/>
          </a:bodyPr>
          <a:lstStyle/>
          <a:p>
            <a:pPr lvl="1">
              <a:spcAft>
                <a:spcPts val="600"/>
              </a:spcAft>
            </a:pPr>
            <a:r>
              <a:rPr lang="en-US" u="sng" dirty="0"/>
              <a:t>QUESTIONS:</a:t>
            </a:r>
          </a:p>
          <a:p>
            <a:pPr marL="800100" lvl="1" indent="-342900">
              <a:spcAft>
                <a:spcPts val="600"/>
              </a:spcAft>
              <a:buAutoNum type="arabicParenR"/>
            </a:pPr>
            <a:r>
              <a:rPr lang="en-US" i="1" dirty="0"/>
              <a:t>Do you think most people knowingly display a lack of transparency in published papers?</a:t>
            </a:r>
          </a:p>
          <a:p>
            <a:pPr marL="800100" lvl="1" indent="-342900">
              <a:spcAft>
                <a:spcPts val="600"/>
              </a:spcAft>
              <a:buAutoNum type="arabicParenR"/>
            </a:pPr>
            <a:r>
              <a:rPr lang="en-US" b="0" i="1" dirty="0"/>
              <a:t>Do journals have a role in determining transparency?</a:t>
            </a:r>
          </a:p>
        </p:txBody>
      </p:sp>
    </p:spTree>
    <p:extLst>
      <p:ext uri="{BB962C8B-B14F-4D97-AF65-F5344CB8AC3E}">
        <p14:creationId xmlns:p14="http://schemas.microsoft.com/office/powerpoint/2010/main" val="3480325197"/>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BD5A1-3FEF-430D-8185-ABE620D37704}"/>
              </a:ext>
            </a:extLst>
          </p:cNvPr>
          <p:cNvSpPr>
            <a:spLocks noGrp="1"/>
          </p:cNvSpPr>
          <p:nvPr>
            <p:ph type="title"/>
          </p:nvPr>
        </p:nvSpPr>
        <p:spPr/>
        <p:txBody>
          <a:bodyPr/>
          <a:lstStyle/>
          <a:p>
            <a:r>
              <a:rPr lang="en-US" dirty="0"/>
              <a:t>Resources</a:t>
            </a:r>
          </a:p>
        </p:txBody>
      </p:sp>
      <p:sp>
        <p:nvSpPr>
          <p:cNvPr id="3" name="Content Placeholder 2">
            <a:extLst>
              <a:ext uri="{FF2B5EF4-FFF2-40B4-BE49-F238E27FC236}">
                <a16:creationId xmlns:a16="http://schemas.microsoft.com/office/drawing/2014/main" id="{012DAC31-0D0C-4783-829A-F3B6E68DD902}"/>
              </a:ext>
            </a:extLst>
          </p:cNvPr>
          <p:cNvSpPr>
            <a:spLocks noGrp="1"/>
          </p:cNvSpPr>
          <p:nvPr>
            <p:ph idx="1"/>
          </p:nvPr>
        </p:nvSpPr>
        <p:spPr>
          <a:xfrm>
            <a:off x="401170" y="1524000"/>
            <a:ext cx="8341659" cy="3657600"/>
          </a:xfrm>
        </p:spPr>
        <p:txBody>
          <a:bodyPr/>
          <a:lstStyle/>
          <a:p>
            <a:pPr>
              <a:spcAft>
                <a:spcPts val="600"/>
              </a:spcAft>
            </a:pPr>
            <a:r>
              <a:rPr lang="en-US" dirty="0">
                <a:latin typeface="Arial" panose="020B0604020202020204" pitchFamily="34" charset="0"/>
                <a:cs typeface="Arial" panose="020B0604020202020204" pitchFamily="34" charset="0"/>
              </a:rPr>
              <a:t>ASBMB Trainings/Resources</a:t>
            </a:r>
          </a:p>
          <a:p>
            <a:pPr lvl="1">
              <a:spcAft>
                <a:spcPts val="600"/>
              </a:spcAft>
            </a:pPr>
            <a:r>
              <a:rPr lang="en-US" b="0" u="sng" dirty="0">
                <a:solidFill>
                  <a:schemeClr val="accent2"/>
                </a:solidFill>
                <a:effectLst/>
                <a:latin typeface="Arial" panose="020B0604020202020204" pitchFamily="34" charset="0"/>
                <a:ea typeface="Times New Roman" panose="02020603050405020304" pitchFamily="18" charset="0"/>
                <a:cs typeface="Arial" panose="020B0604020202020204" pitchFamily="34" charset="0"/>
                <a:hlinkClick r:id="rId2">
                  <a:extLst>
                    <a:ext uri="{A12FA001-AC4F-418D-AE19-62706E023703}">
                      <ahyp:hlinkClr xmlns:ahyp="http://schemas.microsoft.com/office/drawing/2018/hyperlinkcolor" val="tx"/>
                    </a:ext>
                  </a:extLst>
                </a:hlinkClick>
              </a:rPr>
              <a:t>http://jbcresources.asbmb.org/further-reading</a:t>
            </a:r>
            <a:endParaRPr lang="en-US" b="0" u="sng" dirty="0">
              <a:solidFill>
                <a:schemeClr val="accent2"/>
              </a:solidFill>
              <a:latin typeface="Arial" panose="020B0604020202020204" pitchFamily="34" charset="0"/>
              <a:ea typeface="Times New Roman" panose="02020603050405020304" pitchFamily="18" charset="0"/>
              <a:cs typeface="Arial" panose="020B0604020202020204" pitchFamily="34" charset="0"/>
            </a:endParaRPr>
          </a:p>
          <a:p>
            <a:pPr>
              <a:spcAft>
                <a:spcPts val="600"/>
              </a:spcAft>
            </a:pPr>
            <a:r>
              <a:rPr lang="en-US" i="0" u="sng" dirty="0">
                <a:solidFill>
                  <a:schemeClr val="accent2"/>
                </a:solidFill>
                <a:effectLst/>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NIH Rigor and Reproducibility Training Modules</a:t>
            </a:r>
            <a:endParaRPr lang="en-US" dirty="0">
              <a:solidFill>
                <a:schemeClr val="accent2"/>
              </a:solidFill>
              <a:latin typeface="Arial" panose="020B0604020202020204" pitchFamily="34" charset="0"/>
              <a:cs typeface="Arial" panose="020B0604020202020204" pitchFamily="34" charset="0"/>
            </a:endParaRPr>
          </a:p>
          <a:p>
            <a:pPr>
              <a:spcAft>
                <a:spcPts val="600"/>
              </a:spcAft>
            </a:pPr>
            <a:r>
              <a:rPr lang="en-US" i="0" u="sng" dirty="0">
                <a:solidFill>
                  <a:schemeClr val="accent2"/>
                </a:solidFill>
                <a:effectLst/>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Cell Line Authentication Training</a:t>
            </a:r>
            <a:r>
              <a:rPr lang="en-US" i="0" dirty="0">
                <a:solidFill>
                  <a:schemeClr val="accent2"/>
                </a:solidFill>
                <a:effectLst/>
                <a:latin typeface="Arial" panose="020B0604020202020204" pitchFamily="34" charset="0"/>
                <a:cs typeface="Arial" panose="020B0604020202020204" pitchFamily="34" charset="0"/>
              </a:rPr>
              <a:t> </a:t>
            </a:r>
            <a:r>
              <a:rPr lang="en-US" b="0" i="0" dirty="0">
                <a:effectLst/>
                <a:latin typeface="Arial" panose="020B0604020202020204" pitchFamily="34" charset="0"/>
                <a:cs typeface="Arial" panose="020B0604020202020204" pitchFamily="34" charset="0"/>
              </a:rPr>
              <a:t>(Global Biological Standards Institute)</a:t>
            </a:r>
          </a:p>
          <a:p>
            <a:pPr>
              <a:spcAft>
                <a:spcPts val="600"/>
              </a:spcAft>
            </a:pPr>
            <a:r>
              <a:rPr lang="en-US" i="0" u="none" strike="noStrike" dirty="0">
                <a:solidFill>
                  <a:schemeClr val="accent2"/>
                </a:solidFill>
                <a:effectLst/>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Let's Experiment: A Guide for Scientists Working at the Bench</a:t>
            </a:r>
            <a:r>
              <a:rPr lang="en-US" b="0" i="0" u="none" strike="noStrike" dirty="0">
                <a:solidFill>
                  <a:schemeClr val="accent2"/>
                </a:solidFill>
                <a:effectLst/>
                <a:latin typeface="Arial" panose="020B0604020202020204" pitchFamily="34" charset="0"/>
                <a:cs typeface="Arial" panose="020B0604020202020204" pitchFamily="34" charset="0"/>
              </a:rPr>
              <a:t> </a:t>
            </a:r>
            <a:r>
              <a:rPr lang="en-US" b="0" i="0" u="none" strike="noStrike" dirty="0">
                <a:effectLst/>
                <a:latin typeface="Arial" panose="020B0604020202020204" pitchFamily="34" charset="0"/>
                <a:cs typeface="Arial" panose="020B0604020202020204" pitchFamily="34" charset="0"/>
              </a:rPr>
              <a:t>(</a:t>
            </a:r>
            <a:r>
              <a:rPr lang="en-US" b="0" dirty="0" err="1">
                <a:latin typeface="Arial" panose="020B0604020202020204" pitchFamily="34" charset="0"/>
                <a:cs typeface="Arial" panose="020B0604020202020204" pitchFamily="34" charset="0"/>
              </a:rPr>
              <a:t>iBiology</a:t>
            </a:r>
            <a:r>
              <a:rPr lang="en-US" b="0" dirty="0">
                <a:latin typeface="Arial" panose="020B0604020202020204" pitchFamily="34" charset="0"/>
                <a:cs typeface="Arial" panose="020B0604020202020204" pitchFamily="34" charset="0"/>
              </a:rPr>
              <a:t>)</a:t>
            </a:r>
          </a:p>
          <a:p>
            <a:pPr>
              <a:spcAft>
                <a:spcPts val="600"/>
              </a:spcAft>
            </a:pPr>
            <a:r>
              <a:rPr lang="en-US" dirty="0">
                <a:solidFill>
                  <a:schemeClr val="accent2"/>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“What exactly is ‘N’ in cell culture and animal experiments?”</a:t>
            </a:r>
            <a:r>
              <a:rPr lang="en-US" dirty="0">
                <a:solidFill>
                  <a:schemeClr val="accent2"/>
                </a:solidFill>
                <a:latin typeface="Arial" panose="020B0604020202020204" pitchFamily="34" charset="0"/>
                <a:cs typeface="Arial" panose="020B0604020202020204" pitchFamily="34" charset="0"/>
              </a:rPr>
              <a:t> </a:t>
            </a:r>
            <a:r>
              <a:rPr lang="en-US" b="0" dirty="0">
                <a:latin typeface="Arial" panose="020B0604020202020204" pitchFamily="34" charset="0"/>
                <a:cs typeface="Arial" panose="020B0604020202020204" pitchFamily="34" charset="0"/>
              </a:rPr>
              <a:t>(</a:t>
            </a:r>
            <a:r>
              <a:rPr lang="en-US" b="0" dirty="0" err="1">
                <a:latin typeface="Arial" panose="020B0604020202020204" pitchFamily="34" charset="0"/>
                <a:cs typeface="Arial" panose="020B0604020202020204" pitchFamily="34" charset="0"/>
              </a:rPr>
              <a:t>Lazic</a:t>
            </a:r>
            <a:r>
              <a:rPr lang="en-US" b="0" dirty="0">
                <a:latin typeface="Arial" panose="020B0604020202020204" pitchFamily="34" charset="0"/>
                <a:cs typeface="Arial" panose="020B0604020202020204" pitchFamily="34" charset="0"/>
              </a:rPr>
              <a:t>, et al. </a:t>
            </a:r>
            <a:r>
              <a:rPr lang="en-US" b="0" i="1" dirty="0">
                <a:latin typeface="Arial" panose="020B0604020202020204" pitchFamily="34" charset="0"/>
                <a:cs typeface="Arial" panose="020B0604020202020204" pitchFamily="34" charset="0"/>
              </a:rPr>
              <a:t>PLOS Biology</a:t>
            </a:r>
            <a:r>
              <a:rPr lang="en-US" b="0" dirty="0">
                <a:latin typeface="Arial" panose="020B0604020202020204" pitchFamily="34" charset="0"/>
                <a:cs typeface="Arial" panose="020B0604020202020204" pitchFamily="34" charset="0"/>
              </a:rPr>
              <a:t> 2018)</a:t>
            </a:r>
          </a:p>
          <a:p>
            <a:pPr>
              <a:spcAft>
                <a:spcPts val="600"/>
              </a:spcAft>
            </a:pPr>
            <a:r>
              <a:rPr lang="en-US" dirty="0">
                <a:solidFill>
                  <a:schemeClr val="accent2"/>
                </a:solidFill>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Society for Neuroscience Rigor and Reproducibility Training Webinars</a:t>
            </a:r>
            <a:endParaRPr lang="en-US" dirty="0">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08326487"/>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Arial Black"/>
        <a:ea typeface="ＭＳ Ｐゴシック"/>
        <a:cs typeface=""/>
      </a:majorFont>
      <a:minorFont>
        <a:latin typeface="Helvetic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ＭＳ Ｐゴシック"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25355</TotalTime>
  <Words>1781</Words>
  <Application>Microsoft Office PowerPoint</Application>
  <PresentationFormat>On-screen Show (4:3)</PresentationFormat>
  <Paragraphs>211</Paragraphs>
  <Slides>28</Slides>
  <Notes>27</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28</vt:i4>
      </vt:variant>
    </vt:vector>
  </HeadingPairs>
  <TitlesOfParts>
    <vt:vector size="37" baseType="lpstr">
      <vt:lpstr>Arial</vt:lpstr>
      <vt:lpstr>Arial Black</vt:lpstr>
      <vt:lpstr>Calibri</vt:lpstr>
      <vt:lpstr>Courier New</vt:lpstr>
      <vt:lpstr>Helvetica</vt:lpstr>
      <vt:lpstr>Roboto</vt:lpstr>
      <vt:lpstr>Times</vt:lpstr>
      <vt:lpstr>Blank Presentation</vt:lpstr>
      <vt:lpstr>3_Office Theme</vt:lpstr>
      <vt:lpstr>Rigor, Reproducibility, and Transparency in Research</vt:lpstr>
      <vt:lpstr>Why focus on reproducibility?</vt:lpstr>
      <vt:lpstr>Why focus on reproducibility?</vt:lpstr>
      <vt:lpstr>What is Scientific Rigor?</vt:lpstr>
      <vt:lpstr>What is Scientific Rigor?</vt:lpstr>
      <vt:lpstr>What is Scientific Rigor?</vt:lpstr>
      <vt:lpstr>What is Scientific Rigor?</vt:lpstr>
      <vt:lpstr>What is Scientific Rigor?</vt:lpstr>
      <vt:lpstr>What is Bias in Research?</vt:lpstr>
      <vt:lpstr>What is Bias in Research?</vt:lpstr>
      <vt:lpstr>What is Bias in Research?</vt:lpstr>
      <vt:lpstr>What is Bias in Research?</vt:lpstr>
      <vt:lpstr>What is Bias in Research?</vt:lpstr>
      <vt:lpstr>What is Bias in Research?</vt:lpstr>
      <vt:lpstr>What is Bias in Research?</vt:lpstr>
      <vt:lpstr>Types of Scientific Research</vt:lpstr>
      <vt:lpstr>Types of Scientific Research</vt:lpstr>
      <vt:lpstr>Types of Scientific Research</vt:lpstr>
      <vt:lpstr>Types of Scientific Research</vt:lpstr>
      <vt:lpstr>What is Reproducibility in Research?</vt:lpstr>
      <vt:lpstr>What is Reproducibility in Research?</vt:lpstr>
      <vt:lpstr>What is Reproducibility in Research?</vt:lpstr>
      <vt:lpstr>What is Reproducibility in Research?</vt:lpstr>
      <vt:lpstr>Biological vs. Technical Replicates</vt:lpstr>
      <vt:lpstr>What is transparency in research?</vt:lpstr>
      <vt:lpstr>What is transparency in research?</vt:lpstr>
      <vt:lpstr>What is transparency in research?</vt:lpstr>
      <vt:lpstr>Resources</vt:lpstr>
    </vt:vector>
  </TitlesOfParts>
  <Company>UCSD - Esko Lab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Phillip Gordts</dc:creator>
  <cp:lastModifiedBy>Rene Ranzinger</cp:lastModifiedBy>
  <cp:revision>995</cp:revision>
  <cp:lastPrinted>2017-03-06T22:13:42Z</cp:lastPrinted>
  <dcterms:created xsi:type="dcterms:W3CDTF">2014-04-02T22:04:08Z</dcterms:created>
  <dcterms:modified xsi:type="dcterms:W3CDTF">2021-08-30T17:01:12Z</dcterms:modified>
</cp:coreProperties>
</file>